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1.jpeg" ContentType="image/jpe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10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200">
                <a:solidFill>
                  <a:srgbClr val="8b8b8b"/>
                </a:solidFill>
                <a:latin typeface="Calibri"/>
              </a:rPr>
              <a:t>5.4.11</a:t>
            </a:r>
            <a:endParaRPr/>
          </a:p>
        </p:txBody>
      </p:sp>
      <p:sp>
        <p:nvSpPr>
          <p:cNvPr id="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A19121-1191-4171-9141-A1F15111910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200">
                <a:solidFill>
                  <a:srgbClr val="8b8b8b"/>
                </a:solidFill>
                <a:latin typeface="Calibri"/>
              </a:rPr>
              <a:t>5.4.11</a:t>
            </a:r>
            <a:endParaRPr/>
          </a:p>
        </p:txBody>
      </p:sp>
      <p:sp>
        <p:nvSpPr>
          <p:cNvPr id="8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A101E181-9131-4111-B121-21518151C11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r>
              <a:rPr b="1" lang="ru-RU" sz="2400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ru-RU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ru-RU" sz="16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ru-RU" sz="16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r>
              <a:rPr b="1" lang="ru-RU" sz="2400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ru-RU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ru-RU" sz="16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ru-RU" sz="16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1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200">
                <a:solidFill>
                  <a:srgbClr val="8b8b8b"/>
                </a:solidFill>
                <a:latin typeface="Calibri"/>
              </a:rPr>
              <a:t>5.4.11</a:t>
            </a:r>
            <a:endParaRPr/>
          </a:p>
        </p:txBody>
      </p:sp>
      <p:sp>
        <p:nvSpPr>
          <p:cNvPr id="16" name="TextShape 7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17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51219121-A100-4101-A1A1-11D1F14121C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5111A1-11E1-41A1-B101-5141E101A1C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19" name="CustomShape 2"/>
          <p:cNvSpPr/>
          <p:nvPr/>
        </p:nvSpPr>
        <p:spPr>
          <a:xfrm>
            <a:off x="1143000" y="1614600"/>
            <a:ext cx="6714720" cy="1671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 sz="16000">
                <a:solidFill>
                  <a:srgbClr val="ffffff"/>
                </a:solidFill>
                <a:latin typeface="Conqueror Sans"/>
              </a:rPr>
              <a:t>За что вы платите, заказывая сайт, и что вы получаете за свои деньги.</a:t>
            </a:r>
            <a:r>
              <a:rPr lang="ru-RU" sz="4400">
                <a:solidFill>
                  <a:srgbClr val="000000"/>
                </a:solidFill>
                <a:latin typeface="Conqueror Sans"/>
              </a:rPr>
              <a:t>
</a:t>
            </a:r>
            <a:endParaRPr/>
          </a:p>
        </p:txBody>
      </p:sp>
      <p:sp>
        <p:nvSpPr>
          <p:cNvPr id="20" name="CustomShape 3"/>
          <p:cNvSpPr/>
          <p:nvPr/>
        </p:nvSpPr>
        <p:spPr>
          <a:xfrm>
            <a:off x="1371600" y="3314520"/>
            <a:ext cx="6400440" cy="5425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ffffff"/>
                </a:solidFill>
                <a:latin typeface="Conqueror Sans"/>
              </a:rPr>
              <a:t>Ольга Гапонова, арт-директор «Евростудио»</a:t>
            </a:r>
            <a:endParaRPr/>
          </a:p>
          <a:p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457200" y="3660840"/>
            <a:ext cx="8400600" cy="17679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Цели и задачи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Функционал сайта и выбор CMS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Дизайн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Дополнительный сервис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285840" y="2000160"/>
            <a:ext cx="8643600" cy="1071360"/>
          </a:xfrm>
          <a:prstGeom prst="roundRect">
            <a:avLst>
              <a:gd fmla="val 3600" name="adj"/>
            </a:avLst>
          </a:prstGeom>
          <a:solidFill>
            <a:srgbClr val="c00000"/>
          </a:solidFill>
        </p:spPr>
        <p:txBody>
          <a:bodyPr anchor="ctr" bIns="45000" lIns="90000" rIns="90000" tIns="45000"/>
          <a:p>
            <a:r>
              <a:rPr lang="ru-RU" sz="2000">
                <a:solidFill>
                  <a:srgbClr val="000000"/>
                </a:solidFill>
                <a:latin typeface="Conqueror Sans"/>
              </a:rPr>
              <a:t>Прежде чем звонить в веб-студию, определите цели и задачи, стоящие перед сайтом. Опишите функционал будущего сайта. Приводите примеры. </a:t>
            </a:r>
            <a:endParaRPr/>
          </a:p>
        </p:txBody>
      </p:sp>
      <p:sp>
        <p:nvSpPr>
          <p:cNvPr id="5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D15191-81F1-41D1-A181-11B16121A14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57" name="TextShape 4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Начинаем экономить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51D111-E121-41B1-B101-41C1F18101F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457200" y="1714320"/>
            <a:ext cx="8229240" cy="31428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Удачи в создании сайта</a:t>
            </a:r>
            <a:r>
              <a:rPr lang="ru-RU" sz="4000">
                <a:solidFill>
                  <a:srgbClr val="000000"/>
                </a:solidFill>
                <a:latin typeface="Conqueror Sans"/>
              </a:rPr>
              <a:t>
</a:t>
            </a:r>
            <a:r>
              <a:rPr lang="ru-RU" sz="4000">
                <a:solidFill>
                  <a:srgbClr val="000000"/>
                </a:solidFill>
                <a:latin typeface="Conqueror Sans"/>
              </a:rPr>
              <a:t>и спасибо за внимание!</a:t>
            </a:r>
            <a:r>
              <a:rPr lang="ru-RU" sz="4000">
                <a:solidFill>
                  <a:srgbClr val="000000"/>
                </a:solidFill>
                <a:latin typeface="Conqueror Sans"/>
              </a:rPr>
              <a:t>
</a:t>
            </a:r>
            <a:r>
              <a:rPr lang="ru-RU" sz="4000">
                <a:solidFill>
                  <a:srgbClr val="000000"/>
                </a:solidFill>
                <a:latin typeface="Conqueror Sans"/>
              </a:rPr>
              <a:t>
</a:t>
            </a:r>
            <a:r>
              <a:rPr lang="ru-RU" sz="3100">
                <a:solidFill>
                  <a:srgbClr val="000000"/>
                </a:solidFill>
                <a:latin typeface="Conqueror Sans"/>
              </a:rPr>
              <a:t>
</a:t>
            </a:r>
            <a:r>
              <a:rPr lang="ru-RU" sz="3100">
                <a:solidFill>
                  <a:srgbClr val="c00000"/>
                </a:solidFill>
                <a:latin typeface="Conqueror Sans"/>
              </a:rPr>
              <a:t>www.eurostudio.ru</a:t>
            </a:r>
            <a:r>
              <a:rPr lang="ru-RU" sz="3100">
                <a:solidFill>
                  <a:srgbClr val="000000"/>
                </a:solidFill>
                <a:latin typeface="Conqueror Sans"/>
              </a:rPr>
              <a:t>
</a:t>
            </a:r>
            <a:r>
              <a:rPr lang="ru-RU" sz="3100">
                <a:solidFill>
                  <a:srgbClr val="000000"/>
                </a:solidFill>
                <a:latin typeface="Conqueror Sans"/>
              </a:rPr>
              <a:t>(383) 330 56 58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357120" y="1143000"/>
            <a:ext cx="832932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Основной момент</a:t>
            </a:r>
            <a:endParaRPr/>
          </a:p>
        </p:txBody>
      </p:sp>
      <p:sp>
        <p:nvSpPr>
          <p:cNvPr id="22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C11141-31A1-4131-9171-B111D181110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23" name="CustomShape 3"/>
          <p:cNvSpPr/>
          <p:nvPr/>
        </p:nvSpPr>
        <p:spPr>
          <a:xfrm>
            <a:off x="357120" y="2143080"/>
            <a:ext cx="8500680" cy="9435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2800">
                <a:solidFill>
                  <a:srgbClr val="000000"/>
                </a:solidFill>
                <a:latin typeface="Conqueror Sans"/>
              </a:rPr>
              <a:t>В жизни каждой компании наступает  момент…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F151B131-61E1-4181-A131-71A14101813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25" name="CustomShape 2"/>
          <p:cNvSpPr/>
          <p:nvPr/>
        </p:nvSpPr>
        <p:spPr>
          <a:xfrm>
            <a:off x="357120" y="1812960"/>
            <a:ext cx="8429400" cy="4905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Если верить 2GIS, в Новосибирске около </a:t>
            </a:r>
            <a:r>
              <a:rPr lang="ru-RU" sz="4000">
                <a:solidFill>
                  <a:srgbClr val="c00000"/>
                </a:solidFill>
                <a:latin typeface="Conqueror Sans"/>
              </a:rPr>
              <a:t>300</a:t>
            </a:r>
            <a:r>
              <a:rPr lang="ru-RU" sz="2400">
                <a:solidFill>
                  <a:srgbClr val="000000"/>
                </a:solidFill>
                <a:latin typeface="Conqueror Sans"/>
              </a:rPr>
              <a:t> компаний, занимающихся разработкой веб-сайтов. </a:t>
            </a:r>
            <a:endParaRPr/>
          </a:p>
          <a:p>
            <a:endParaRPr/>
          </a:p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В реальности веб-разработкой занимается не более </a:t>
            </a:r>
            <a:r>
              <a:rPr lang="ru-RU" sz="4000">
                <a:solidFill>
                  <a:srgbClr val="c00000"/>
                </a:solidFill>
                <a:latin typeface="Conqueror Sans"/>
              </a:rPr>
              <a:t>80</a:t>
            </a:r>
            <a:r>
              <a:rPr lang="ru-RU" sz="2400">
                <a:solidFill>
                  <a:srgbClr val="000000"/>
                </a:solidFill>
                <a:latin typeface="Conqueror Sans"/>
              </a:rPr>
              <a:t> компаний.</a:t>
            </a:r>
            <a:endParaRPr/>
          </a:p>
          <a:p>
            <a:endParaRPr/>
          </a:p>
          <a:p>
            <a:r>
              <a:rPr lang="ru-RU" sz="4000">
                <a:solidFill>
                  <a:srgbClr val="c00000"/>
                </a:solidFill>
                <a:latin typeface="Conqueror Sans"/>
              </a:rPr>
              <a:t>15-20</a:t>
            </a:r>
            <a:r>
              <a:rPr lang="ru-RU" sz="2400">
                <a:solidFill>
                  <a:srgbClr val="000000"/>
                </a:solidFill>
                <a:latin typeface="Conqueror Sans"/>
              </a:rPr>
              <a:t> компаний, занимающихся разработкой веб-сайтов, участвуют в рейтингах, публикуют пресс-релизы. </a:t>
            </a:r>
            <a:endParaRPr/>
          </a:p>
          <a:p>
            <a:endParaRPr/>
          </a:p>
        </p:txBody>
      </p:sp>
      <p:sp>
        <p:nvSpPr>
          <p:cNvPr id="26" name="TextShape 3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Немного статистики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Shape 1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Немного статистики</a:t>
            </a:r>
            <a:endParaRPr/>
          </a:p>
        </p:txBody>
      </p:sp>
      <p:sp>
        <p:nvSpPr>
          <p:cNvPr id="28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7131A1-0121-41C1-A171-118181F1419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29" name="CustomShape 3"/>
          <p:cNvSpPr/>
          <p:nvPr/>
        </p:nvSpPr>
        <p:spPr>
          <a:xfrm>
            <a:off x="428760" y="1998000"/>
            <a:ext cx="8286480" cy="4113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По оценкам «Делового Квартала» объем рынка в 2010 году составил 120 млн. рублей</a:t>
            </a:r>
            <a:endParaRPr/>
          </a:p>
          <a:p>
            <a:endParaRPr/>
          </a:p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Промо-сайт - от </a:t>
            </a:r>
            <a:r>
              <a:rPr lang="ru-RU" sz="4000">
                <a:solidFill>
                  <a:srgbClr val="c00000"/>
                </a:solidFill>
                <a:latin typeface="Conqueror Sans"/>
              </a:rPr>
              <a:t>40</a:t>
            </a:r>
            <a:r>
              <a:rPr lang="ru-RU" sz="2400">
                <a:solidFill>
                  <a:srgbClr val="c00000"/>
                </a:solidFill>
                <a:latin typeface="Conqueror Sans"/>
              </a:rPr>
              <a:t> тыс. рублей</a:t>
            </a:r>
            <a:r>
              <a:rPr lang="ru-RU" sz="2400">
                <a:solidFill>
                  <a:srgbClr val="000000"/>
                </a:solidFill>
                <a:latin typeface="Conqueror Sans"/>
              </a:rPr>
              <a:t>,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Интернет-магазин – от </a:t>
            </a:r>
            <a:r>
              <a:rPr lang="ru-RU" sz="4000">
                <a:solidFill>
                  <a:srgbClr val="c00000"/>
                </a:solidFill>
                <a:latin typeface="Conqueror Sans"/>
              </a:rPr>
              <a:t>80</a:t>
            </a:r>
            <a:r>
              <a:rPr lang="ru-RU" sz="2400">
                <a:solidFill>
                  <a:srgbClr val="c00000"/>
                </a:solidFill>
                <a:latin typeface="Conqueror Sans"/>
              </a:rPr>
              <a:t> тыс. рублей</a:t>
            </a:r>
            <a:r>
              <a:rPr lang="ru-RU" sz="2400">
                <a:solidFill>
                  <a:srgbClr val="000000"/>
                </a:solidFill>
                <a:latin typeface="Conqueror Sans"/>
              </a:rPr>
              <a:t>,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Корпоративный портал  - от </a:t>
            </a:r>
            <a:r>
              <a:rPr lang="ru-RU" sz="4000">
                <a:solidFill>
                  <a:srgbClr val="c00000"/>
                </a:solidFill>
                <a:latin typeface="Conqueror Sans"/>
              </a:rPr>
              <a:t>100</a:t>
            </a:r>
            <a:r>
              <a:rPr lang="ru-RU" sz="2400">
                <a:solidFill>
                  <a:srgbClr val="c00000"/>
                </a:solidFill>
                <a:latin typeface="Conqueror Sans"/>
              </a:rPr>
              <a:t> тыс. рублей</a:t>
            </a:r>
            <a:r>
              <a:rPr lang="ru-RU" sz="2400">
                <a:solidFill>
                  <a:srgbClr val="000000"/>
                </a:solidFill>
                <a:latin typeface="Conqueror Sans"/>
              </a:rPr>
              <a:t>.</a:t>
            </a:r>
            <a:endParaRPr/>
          </a:p>
          <a:p>
            <a:endParaRPr/>
          </a:p>
          <a:p>
            <a:r>
              <a:rPr lang="ru-RU" sz="2400">
                <a:solidFill>
                  <a:srgbClr val="000000"/>
                </a:solidFill>
                <a:latin typeface="Conqueror Sans"/>
              </a:rPr>
              <a:t>Но можно найти предложения от 5 тыс. до 300 тыс. руб.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457200" y="2071800"/>
            <a:ext cx="8229240" cy="25714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Менеджер проекта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Дизайнер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Верстальщик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Программист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Контент-менеджер</a:t>
            </a:r>
            <a:endParaRPr/>
          </a:p>
        </p:txBody>
      </p:sp>
      <p:sp>
        <p:nvSpPr>
          <p:cNvPr id="31" name="CustomShape 2"/>
          <p:cNvSpPr/>
          <p:nvPr/>
        </p:nvSpPr>
        <p:spPr>
          <a:xfrm>
            <a:off x="285840" y="5143680"/>
            <a:ext cx="8643600" cy="1285560"/>
          </a:xfrm>
          <a:prstGeom prst="roundRect">
            <a:avLst>
              <a:gd fmla="val 3600" name="adj"/>
            </a:avLst>
          </a:prstGeom>
          <a:solidFill>
            <a:srgbClr val="c00000"/>
          </a:solidFill>
        </p:spPr>
        <p:txBody>
          <a:bodyPr anchor="ctr" bIns="45000" lIns="90000" rIns="90000" tIns="45000"/>
          <a:p>
            <a:pPr algn="ctr"/>
            <a:r>
              <a:rPr lang="ru-RU" sz="2400">
                <a:solidFill>
                  <a:srgbClr val="ffffff"/>
                </a:solidFill>
                <a:latin typeface="Conqueror Sans"/>
              </a:rPr>
              <a:t>Кроме этого в процесс могут быть вовлечены арт-директор, копирайтер, иллюстратор, фотограф, флэшер</a:t>
            </a:r>
            <a:endParaRPr/>
          </a:p>
        </p:txBody>
      </p:sp>
      <p:sp>
        <p:nvSpPr>
          <p:cNvPr id="3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8191A1-D191-4121-91A1-21D12121516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33" name="TextShape 4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Участники процесса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Shape 1"/>
          <p:cNvSpPr txBox="1"/>
          <p:nvPr/>
        </p:nvSpPr>
        <p:spPr>
          <a:xfrm>
            <a:off x="457200" y="1928880"/>
            <a:ext cx="8229240" cy="4196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Проектирование и прототипирование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Уникальный дизайн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Верстка html+css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Интеграция системы управления сайтом (CMS)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Разработка уникального функционала сайта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Информационное наполнение сайта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Тестирование</a:t>
            </a:r>
            <a:endParaRPr/>
          </a:p>
        </p:txBody>
      </p:sp>
      <p:sp>
        <p:nvSpPr>
          <p:cNvPr id="35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51F1A151-91C1-4171-81A1-118161B1E15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36" name="TextShape 3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Этапы разработки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457200" y="1857240"/>
            <a:ext cx="8329320" cy="24998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Количество концепций главной страницы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Количество шаблонов внутренних страниц, требующих прорисовки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Иллюстрации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Обработка графики, предоставленной заказчиком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Наличие различных интерактивных элементов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Количество html шаблонов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285840" y="5286240"/>
            <a:ext cx="8643600" cy="1142640"/>
          </a:xfrm>
          <a:prstGeom prst="roundRect">
            <a:avLst>
              <a:gd fmla="val 3600" name="adj"/>
            </a:avLst>
          </a:prstGeom>
          <a:solidFill>
            <a:srgbClr val="c00000"/>
          </a:solidFill>
        </p:spPr>
        <p:txBody>
          <a:bodyPr anchor="ctr" bIns="45000" lIns="90000" rIns="90000" tIns="45000"/>
          <a:p>
            <a:pPr algn="ctr"/>
            <a:r>
              <a:rPr lang="ru-RU" sz="2400">
                <a:solidFill>
                  <a:srgbClr val="ffffff"/>
                </a:solidFill>
                <a:latin typeface="Calibri"/>
              </a:rPr>
              <a:t>В Евростудио стоимость дизайна и верстки сайта начинается с </a:t>
            </a:r>
            <a:r>
              <a:rPr lang="ru-RU" sz="4000">
                <a:solidFill>
                  <a:srgbClr val="ffffff"/>
                </a:solidFill>
                <a:latin typeface="Calibri"/>
              </a:rPr>
              <a:t>60 000 </a:t>
            </a:r>
            <a:r>
              <a:rPr lang="ru-RU" sz="2400">
                <a:solidFill>
                  <a:srgbClr val="ffffff"/>
                </a:solidFill>
                <a:latin typeface="Calibri"/>
              </a:rPr>
              <a:t>руб.</a:t>
            </a:r>
            <a:endParaRPr/>
          </a:p>
        </p:txBody>
      </p:sp>
      <p:sp>
        <p:nvSpPr>
          <p:cNvPr id="3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7111E1-0181-4181-B1B1-91215131D1C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0" name="TextShape 4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Стоимость дизайна сайта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714320" y="1789200"/>
            <a:ext cx="4039920" cy="639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800">
                <a:solidFill>
                  <a:srgbClr val="c00000"/>
                </a:solidFill>
                <a:latin typeface="Conqueror Sans"/>
              </a:rPr>
              <a:t>Платные CMS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1714320" y="2500200"/>
            <a:ext cx="4039920" cy="13219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Bitrix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NetCat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Umi CMS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Amiro</a:t>
            </a:r>
            <a:endParaRPr/>
          </a:p>
        </p:txBody>
      </p:sp>
      <p:sp>
        <p:nvSpPr>
          <p:cNvPr id="43" name="TextShape 3"/>
          <p:cNvSpPr txBox="1"/>
          <p:nvPr/>
        </p:nvSpPr>
        <p:spPr>
          <a:xfrm>
            <a:off x="4645080" y="1789200"/>
            <a:ext cx="4041360" cy="639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800">
                <a:solidFill>
                  <a:srgbClr val="c00000"/>
                </a:solidFill>
                <a:latin typeface="Conqueror Sans"/>
              </a:rPr>
              <a:t>Бесплатные CMS</a:t>
            </a:r>
            <a:endParaRPr/>
          </a:p>
        </p:txBody>
      </p:sp>
      <p:sp>
        <p:nvSpPr>
          <p:cNvPr id="44" name="TextShape 4"/>
          <p:cNvSpPr txBox="1"/>
          <p:nvPr/>
        </p:nvSpPr>
        <p:spPr>
          <a:xfrm>
            <a:off x="4645080" y="2500200"/>
            <a:ext cx="4041360" cy="13219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1900">
                <a:solidFill>
                  <a:srgbClr val="000000"/>
                </a:solidFill>
                <a:latin typeface="Conqueror Sans"/>
              </a:rPr>
              <a:t>Wordpress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1900">
                <a:solidFill>
                  <a:srgbClr val="000000"/>
                </a:solidFill>
                <a:latin typeface="Conqueror Sans"/>
              </a:rPr>
              <a:t>Joomla!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1900">
                <a:solidFill>
                  <a:srgbClr val="000000"/>
                </a:solidFill>
                <a:latin typeface="Conqueror Sans"/>
              </a:rPr>
              <a:t>Drupal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1900">
                <a:solidFill>
                  <a:srgbClr val="000000"/>
                </a:solidFill>
                <a:latin typeface="Conqueror Sans"/>
              </a:rPr>
              <a:t>Typo3</a:t>
            </a:r>
            <a:endParaRPr/>
          </a:p>
        </p:txBody>
      </p:sp>
      <p:sp>
        <p:nvSpPr>
          <p:cNvPr id="45" name="CustomShape 5"/>
          <p:cNvSpPr/>
          <p:nvPr/>
        </p:nvSpPr>
        <p:spPr>
          <a:xfrm>
            <a:off x="285840" y="4000680"/>
            <a:ext cx="8643600" cy="2356920"/>
          </a:xfrm>
          <a:prstGeom prst="roundRect">
            <a:avLst>
              <a:gd fmla="val 3600" name="adj"/>
            </a:avLst>
          </a:prstGeom>
          <a:solidFill>
            <a:srgbClr val="c00000"/>
          </a:solidFill>
        </p:spPr>
        <p:txBody>
          <a:bodyPr anchor="ctr" bIns="45000" lIns="90000" rIns="90000" tIns="45000"/>
          <a:p>
            <a:endParaRPr/>
          </a:p>
          <a:p>
            <a:pPr algn="ctr"/>
            <a:r>
              <a:rPr lang="ru-RU" sz="2000">
                <a:solidFill>
                  <a:srgbClr val="000000"/>
                </a:solidFill>
                <a:latin typeface="Conqueror Sans"/>
              </a:rPr>
              <a:t>Bitrix Малый бизнес   </a:t>
            </a:r>
            <a:r>
              <a:rPr lang="ru-RU" sz="3200">
                <a:solidFill>
                  <a:srgbClr val="000000"/>
                </a:solidFill>
                <a:latin typeface="Conqueror Sans"/>
              </a:rPr>
              <a:t>24 900 </a:t>
            </a:r>
            <a:r>
              <a:rPr lang="ru-RU" sz="2000">
                <a:solidFill>
                  <a:srgbClr val="000000"/>
                </a:solidFill>
                <a:latin typeface="Conqueror Sans"/>
              </a:rPr>
              <a:t>руб.</a:t>
            </a:r>
            <a:endParaRPr/>
          </a:p>
          <a:p>
            <a:pPr algn="ctr"/>
            <a:r>
              <a:rPr lang="ru-RU" sz="2000">
                <a:solidFill>
                  <a:srgbClr val="000000"/>
                </a:solidFill>
                <a:latin typeface="Conqueror Sans"/>
              </a:rPr>
              <a:t>NetCat e-Commerce    </a:t>
            </a:r>
            <a:r>
              <a:rPr lang="ru-RU" sz="3200">
                <a:solidFill>
                  <a:srgbClr val="000000"/>
                </a:solidFill>
                <a:latin typeface="Conqueror Sans"/>
              </a:rPr>
              <a:t>22 900 </a:t>
            </a:r>
            <a:r>
              <a:rPr lang="ru-RU" sz="2000">
                <a:solidFill>
                  <a:srgbClr val="000000"/>
                </a:solidFill>
                <a:latin typeface="Conqueror Sans"/>
              </a:rPr>
              <a:t>руб.</a:t>
            </a:r>
            <a:endParaRPr/>
          </a:p>
          <a:p>
            <a:pPr algn="ctr"/>
            <a:r>
              <a:rPr lang="ru-RU" sz="2000">
                <a:solidFill>
                  <a:srgbClr val="000000"/>
                </a:solidFill>
                <a:latin typeface="Conqueror Sans"/>
              </a:rPr>
              <a:t>UMI.CMS Shop            </a:t>
            </a:r>
            <a:r>
              <a:rPr lang="ru-RU" sz="3200">
                <a:solidFill>
                  <a:srgbClr val="000000"/>
                </a:solidFill>
                <a:latin typeface="Conqueror Sans"/>
              </a:rPr>
              <a:t>19 900 </a:t>
            </a:r>
            <a:r>
              <a:rPr lang="ru-RU" sz="2000">
                <a:solidFill>
                  <a:srgbClr val="000000"/>
                </a:solidFill>
                <a:latin typeface="Conqueror Sans"/>
              </a:rPr>
              <a:t>руб.</a:t>
            </a:r>
            <a:endParaRPr/>
          </a:p>
          <a:p>
            <a:pPr algn="ctr"/>
            <a:r>
              <a:rPr lang="ru-RU" sz="2000">
                <a:solidFill>
                  <a:srgbClr val="000000"/>
                </a:solidFill>
                <a:latin typeface="Conqueror Sans"/>
              </a:rPr>
              <a:t>Amiro Минимаркет    </a:t>
            </a:r>
            <a:r>
              <a:rPr lang="ru-RU" sz="3200">
                <a:solidFill>
                  <a:srgbClr val="000000"/>
                </a:solidFill>
                <a:latin typeface="Conqueror Sans"/>
              </a:rPr>
              <a:t>11 990 </a:t>
            </a:r>
            <a:r>
              <a:rPr lang="ru-RU" sz="2000">
                <a:solidFill>
                  <a:srgbClr val="000000"/>
                </a:solidFill>
                <a:latin typeface="Conqueror Sans"/>
              </a:rPr>
              <a:t>руб.</a:t>
            </a:r>
            <a:endParaRPr/>
          </a:p>
          <a:p>
            <a:endParaRPr/>
          </a:p>
        </p:txBody>
      </p:sp>
      <p:sp>
        <p:nvSpPr>
          <p:cNvPr id="46" name="TextShape 6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01E1E1-51D1-41E1-81C1-21616101315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7" name="TextShape 7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Система управления сайтом (CMS)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000160"/>
            <a:ext cx="4039920" cy="639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800">
                <a:solidFill>
                  <a:srgbClr val="f2f2f2"/>
                </a:solidFill>
                <a:latin typeface="Conqueror Sans"/>
              </a:rPr>
              <a:t>100-120 тыс. </a:t>
            </a:r>
            <a:r>
              <a:rPr lang="ru-RU" sz="2800">
                <a:solidFill>
                  <a:srgbClr val="c00000"/>
                </a:solidFill>
                <a:latin typeface="Conqueror Sans"/>
              </a:rPr>
              <a:t>руб.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457200" y="2711520"/>
            <a:ext cx="4114440" cy="32857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Проектирование и прототипирование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Уникальный дизайн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Верстка html+css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Интеграция  платной CMS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Разработка уникального функционала сайта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Информационное наполнение сайта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Тестирование</a:t>
            </a:r>
            <a:endParaRPr/>
          </a:p>
          <a:p>
            <a:endParaRPr/>
          </a:p>
        </p:txBody>
      </p:sp>
      <p:sp>
        <p:nvSpPr>
          <p:cNvPr id="50" name="TextShape 3"/>
          <p:cNvSpPr txBox="1"/>
          <p:nvPr/>
        </p:nvSpPr>
        <p:spPr>
          <a:xfrm>
            <a:off x="4645080" y="2000160"/>
            <a:ext cx="4041360" cy="639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800">
                <a:solidFill>
                  <a:srgbClr val="ffffff"/>
                </a:solidFill>
                <a:latin typeface="Conqueror Sans"/>
              </a:rPr>
              <a:t>25-50 тыс. руб.</a:t>
            </a:r>
            <a:endParaRPr/>
          </a:p>
        </p:txBody>
      </p:sp>
      <p:sp>
        <p:nvSpPr>
          <p:cNvPr id="51" name="TextShape 4"/>
          <p:cNvSpPr txBox="1"/>
          <p:nvPr/>
        </p:nvSpPr>
        <p:spPr>
          <a:xfrm>
            <a:off x="4643280" y="2782800"/>
            <a:ext cx="4214520" cy="32857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bfbfbf"/>
                </a:solidFill>
                <a:latin typeface="Conqueror Sans"/>
              </a:rPr>
              <a:t>Проектирование и прототипирование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Шаблонный дизайн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bfbfbf"/>
                </a:solidFill>
                <a:latin typeface="Conqueror Sans"/>
              </a:rPr>
              <a:t>Верстка html+css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Интеграция  бесплатной CMS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onqueror Sans"/>
              </a:rPr>
              <a:t>Разработка уникального функционала сайта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bfbfbf"/>
                </a:solidFill>
                <a:latin typeface="Conqueror Sans"/>
              </a:rPr>
              <a:t>Информационное наполнение сайта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ru-RU" sz="2000">
                <a:solidFill>
                  <a:srgbClr val="bfbfbf"/>
                </a:solidFill>
                <a:latin typeface="Conqueror Sans"/>
              </a:rPr>
              <a:t>Тестирование</a:t>
            </a:r>
            <a:endParaRPr/>
          </a:p>
          <a:p>
            <a:endParaRPr/>
          </a:p>
        </p:txBody>
      </p:sp>
      <p:sp>
        <p:nvSpPr>
          <p:cNvPr id="52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B16191-3191-4100-B1B1-21B131D101D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53" name="TextShape 6"/>
          <p:cNvSpPr txBox="1"/>
          <p:nvPr/>
        </p:nvSpPr>
        <p:spPr>
          <a:xfrm>
            <a:off x="457200" y="928800"/>
            <a:ext cx="8229240" cy="9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Conqueror Sans"/>
              </a:rPr>
              <a:t>Цена вопроса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