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_rels/notesSlide12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1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16.png" ContentType="image/png"/>
  <Override PartName="/ppt/media/image19.png" ContentType="image/png"/>
  <Override PartName="/ppt/media/image20.png" ContentType="image/png"/>
  <Override PartName="/ppt/media/image21.jpeg" ContentType="image/jpeg"/>
  <Override PartName="/ppt/media/image23.png" ContentType="image/png"/>
  <Override PartName="/ppt/media/image22.jpeg" ContentType="image/jpeg"/>
  <Override PartName="/ppt/media/image2.png" ContentType="image/png"/>
  <Override PartName="/ppt/media/image4.jpeg" ContentType="image/jpeg"/>
  <Override PartName="/ppt/media/image12.png" ContentType="image/png"/>
  <Override PartName="/ppt/media/image15.png" ContentType="image/png"/>
  <Override PartName="/ppt/media/image5.jpeg" ContentType="image/jpeg"/>
  <Override PartName="/ppt/media/image18.png" ContentType="image/png"/>
  <Override PartName="/ppt/media/image6.jpeg" ContentType="image/jpeg"/>
  <Override PartName="/ppt/media/image1.png" ContentType="image/png"/>
  <Override PartName="/ppt/media/image7.jpeg" ContentType="image/jpeg"/>
  <Override PartName="/ppt/media/image11.png" ContentType="image/png"/>
  <Override PartName="/ppt/media/image14.png" ContentType="image/png"/>
  <Override PartName="/ppt/media/image17.png" ContentType="image/png"/>
  <Override PartName="/ppt/media/image8.jpeg" ContentType="image/jpeg"/>
  <Override PartName="/ppt/media/image24.png" ContentType="image/png"/>
  <Override PartName="/ppt/media/image9.jpeg" ContentType="image/jpeg"/>
  <Override PartName="/ppt/media/image3.png" ContentType="image/png"/>
  <Override PartName="/ppt/media/image10.png" ContentType="image/png"/>
  <Override PartName="/ppt/media/image13.png" ContentType="image/png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9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12.xml" ContentType="application/vnd.openxmlformats-officedocument.presentationml.slide+xml"/>
  <Override PartName="/ppt/slides/_rels/slide35.xml.rels" ContentType="application/vnd.openxmlformats-package.relationships+xml"/>
  <Override PartName="/ppt/slides/_rels/slide26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33.xml.rels" ContentType="application/vnd.openxmlformats-package.relationships+xml"/>
  <Override PartName="/ppt/slides/_rels/slide24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31.xml.rels" ContentType="application/vnd.openxmlformats-package.relationships+xml"/>
  <Override PartName="/ppt/slides/_rels/slide22.xml.rels" ContentType="application/vnd.openxmlformats-package.relationships+xml"/>
  <Override PartName="/ppt/slides/_rels/slide13.xml.rels" ContentType="application/vnd.openxmlformats-package.relationships+xml"/>
  <Override PartName="/ppt/slides/_rels/slide6.xml.rels" ContentType="application/vnd.openxmlformats-package.relationships+xml"/>
  <Override PartName="/ppt/slides/_rels/slide2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11.xml.rels" ContentType="application/vnd.openxmlformats-package.relationships+xml"/>
  <Override PartName="/ppt/slides/_rels/slide4.xml.rels" ContentType="application/vnd.openxmlformats-package.relationships+xml"/>
  <Override PartName="/ppt/slides/_rels/slide36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34.xml.rels" ContentType="application/vnd.openxmlformats-package.relationships+xml"/>
  <Override PartName="/ppt/slides/_rels/slide25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2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1.xml.rels" ContentType="application/vnd.openxmlformats-package.relationships+xml"/>
  <Override PartName="/ppt/slides/_rels/slide12.xml.rels" ContentType="application/vnd.openxmlformats-package.relationships+xml"/>
  <Override PartName="/ppt/slides/_rels/slide5.xml.rels" ContentType="application/vnd.openxmlformats-package.relationships+xml"/>
  <Override PartName="/ppt/slides/_rels/slide37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0.xml.rels" ContentType="application/vnd.openxmlformats-package.relationships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5.xml" ContentType="application/vnd.openxmlformats-officedocument.presentationml.slide+xml"/>
  <Override PartName="/ppt/slides/slide28.xml" ContentType="application/vnd.openxmlformats-officedocument.presentationml.slide+xml"/>
  <Override PartName="/ppt/slides/slide8.xml" ContentType="application/vnd.openxmlformats-officedocument.presentationml.slide+xml"/>
  <Override PartName="/ppt/slides/slide32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7.xml" ContentType="application/vnd.openxmlformats-officedocument.presentationml.slide+xml"/>
  <Override PartName="/ppt/slides/slide31.xml" ContentType="application/vnd.openxmlformats-officedocument.presentationml.slide+xml"/>
  <Override PartName="/ppt/slides/slide34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
</Relationships>
</file>

<file path=ppt/charts/chart1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4f81bd"/>
            </a:solidFill>
          </c:spPr>
        </c:ser>
        <c:gapWidth val="70"/>
        <c:axId val="23465488"/>
        <c:axId val="50165959"/>
      </c:barChart>
      <c:catAx>
        <c:axId val="23465488"/>
        <c:scaling>
          <c:orientation val="maxMin"/>
        </c:scaling>
        <c:axPos val="b"/>
        <c:majorTickMark val="out"/>
        <c:minorTickMark val="none"/>
        <c:tickLblPos val="nextTo"/>
        <c:crossAx val="50165959"/>
        <c:crossesAt val="0"/>
        <c:lblAlgn val="ctr"/>
        <c:auto val="1"/>
        <c:lblOffset val="100"/>
        <c:spPr/>
      </c:catAx>
      <c:valAx>
        <c:axId val="50165959"/>
        <c:scaling>
          <c:orientation val="minMax"/>
        </c:scaling>
        <c:delete val="1"/>
        <c:axPos val="l"/>
        <c:majorTickMark val="out"/>
        <c:minorTickMark val="none"/>
        <c:tickLblPos val="none"/>
        <c:crossAx val="23465488"/>
        <c:crossesAt val="0"/>
        <c:spPr>
          <a:ln w="9360">
            <a:solidFill>
              <a:srgbClr val="878787"/>
            </a:solidFill>
            <a:bevel/>
          </a:ln>
        </c:spPr>
      </c:valAx>
      <c:spPr>
        <a:solidFill>
          <a:srgbClr val="ffffff"/>
        </a:solidFill>
      </c:spPr>
    </c:plotArea>
    <c:plotVisOnly val="1"/>
  </c:chart>
  <c:spPr>
    <a:solidFill>
      <a:srgbClr val="ffffff"/>
    </a:solidFill>
    <a:ln w="9360">
      <a:solidFill>
        <a:srgbClr val="878787"/>
      </a:solidFill>
      <a:bevel/>
    </a:ln>
  </c:spPr>
</c:chartSpace>
</file>

<file path=ppt/charts/chart2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4f81bd"/>
            </a:solidFill>
          </c:spPr>
        </c:ser>
        <c:gapWidth val="70"/>
        <c:axId val="20386803"/>
        <c:axId val="535769"/>
      </c:barChart>
      <c:catAx>
        <c:axId val="20386803"/>
        <c:scaling>
          <c:orientation val="maxMin"/>
        </c:scaling>
        <c:axPos val="b"/>
        <c:majorTickMark val="out"/>
        <c:minorTickMark val="none"/>
        <c:tickLblPos val="nextTo"/>
        <c:crossAx val="535769"/>
        <c:crossesAt val="0"/>
        <c:lblAlgn val="ctr"/>
        <c:auto val="1"/>
        <c:lblOffset val="100"/>
        <c:spPr/>
      </c:catAx>
      <c:valAx>
        <c:axId val="535769"/>
        <c:scaling>
          <c:orientation val="minMax"/>
        </c:scaling>
        <c:delete val="1"/>
        <c:axPos val="l"/>
        <c:majorTickMark val="out"/>
        <c:minorTickMark val="none"/>
        <c:tickLblPos val="none"/>
        <c:crossAx val="20386803"/>
        <c:crossesAt val="0"/>
        <c:spPr>
          <a:ln w="9360">
            <a:solidFill>
              <a:srgbClr val="878787"/>
            </a:solidFill>
            <a:bevel/>
          </a:ln>
        </c:spPr>
      </c:valAx>
      <c:spPr>
        <a:solidFill>
          <a:srgbClr val="ffffff"/>
        </a:solidFill>
      </c:spPr>
    </c:plotArea>
    <c:plotVisOnly val="1"/>
  </c:chart>
  <c:spPr>
    <a:solidFill>
      <a:srgbClr val="ffffff"/>
    </a:solidFill>
    <a:ln w="9360">
      <a:solidFill>
        <a:srgbClr val="878787"/>
      </a:solidFill>
      <a:bevel/>
    </a:ln>
  </c:spPr>
</c:chartSpace>
</file>

<file path=ppt/charts/chart3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4f81bd"/>
            </a:solidFill>
          </c:spPr>
        </c:ser>
        <c:gapWidth val="70"/>
        <c:axId val="54893113"/>
        <c:axId val="25434654"/>
      </c:barChart>
      <c:catAx>
        <c:axId val="54893113"/>
        <c:scaling>
          <c:orientation val="maxMin"/>
        </c:scaling>
        <c:axPos val="b"/>
        <c:majorTickMark val="out"/>
        <c:minorTickMark val="none"/>
        <c:tickLblPos val="nextTo"/>
        <c:crossAx val="25434654"/>
        <c:crossesAt val="0"/>
        <c:lblAlgn val="ctr"/>
        <c:auto val="1"/>
        <c:lblOffset val="100"/>
        <c:spPr/>
      </c:catAx>
      <c:valAx>
        <c:axId val="25434654"/>
        <c:scaling>
          <c:orientation val="minMax"/>
        </c:scaling>
        <c:delete val="1"/>
        <c:axPos val="l"/>
        <c:majorTickMark val="out"/>
        <c:minorTickMark val="none"/>
        <c:tickLblPos val="none"/>
        <c:crossAx val="54893113"/>
        <c:crossesAt val="0"/>
        <c:spPr>
          <a:ln w="9360">
            <a:solidFill>
              <a:srgbClr val="878787"/>
            </a:solidFill>
            <a:bevel/>
          </a:ln>
        </c:spPr>
      </c:valAx>
      <c:spPr>
        <a:solidFill>
          <a:srgbClr val="ffffff"/>
        </a:solidFill>
      </c:spPr>
    </c:plotArea>
    <c:plotVisOnly val="1"/>
  </c:chart>
  <c:spPr>
    <a:solidFill>
      <a:srgbClr val="ffffff"/>
    </a:solidFill>
    <a:ln w="9360">
      <a:solidFill>
        <a:srgbClr val="878787"/>
      </a:solidFill>
      <a:bevel/>
    </a:ln>
  </c:spPr>
</c:chartSpace>
</file>

<file path=ppt/charts/chart4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spPr>
            <a:solidFill>
              <a:srgbClr val="be4b48"/>
            </a:solidFill>
            <a:ln w="50760">
              <a:solidFill>
                <a:srgbClr val="be4b48"/>
              </a:solidFill>
              <a:bevel/>
            </a:ln>
          </c:spPr>
          <c:marker>
            <c:symbol val="none"/>
          </c:marker>
        </c:ser>
        <c:marker val="0"/>
        <c:axId val="32248164"/>
        <c:axId val="38331393"/>
      </c:lineChart>
      <c:catAx>
        <c:axId val="32248164"/>
        <c:scaling>
          <c:orientation val="minMax"/>
        </c:scaling>
        <c:axPos val="b"/>
        <c:majorTickMark val="out"/>
        <c:minorTickMark val="none"/>
        <c:tickLblPos val="nextTo"/>
        <c:crossAx val="38331393"/>
        <c:crossesAt val="0"/>
        <c:lblAlgn val="ctr"/>
        <c:auto val="1"/>
        <c:lblOffset val="100"/>
        <c:spPr>
          <a:ln w="9360">
            <a:solidFill>
              <a:srgbClr val="878787"/>
            </a:solidFill>
            <a:bevel/>
          </a:ln>
        </c:spPr>
      </c:catAx>
      <c:valAx>
        <c:axId val="38331393"/>
        <c:scaling>
          <c:orientation val="minMax"/>
          <c:max val="10000"/>
        </c:scaling>
        <c:axPos val="l"/>
        <c:majorTickMark val="out"/>
        <c:minorTickMark val="none"/>
        <c:tickLblPos val="nextTo"/>
        <c:crossAx val="32248164"/>
        <c:crossesAt val="0"/>
        <c:spPr>
          <a:ln w="9360">
            <a:solidFill>
              <a:srgbClr val="878787"/>
            </a:solidFill>
            <a:bevel/>
          </a:ln>
        </c:spPr>
      </c:valAx>
      <c:spPr>
        <a:solidFill>
          <a:srgbClr val="ffffff"/>
        </a:solidFill>
      </c:spPr>
    </c:plotArea>
    <c:plotVisOnly val="1"/>
  </c:chart>
  <c:spPr>
    <a:solidFill>
      <a:srgbClr val="ffffff"/>
    </a:solidFill>
    <a:ln w="9360">
      <a:solidFill>
        <a:srgbClr val="878787"/>
      </a:solidFill>
      <a:beve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&lt;заголовок&gt;</a:t>
            </a:r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16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F1816191-1171-4151-91D1-2161217171D1}" type="slidenum">
              <a:rPr lang="ru-RU"/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body"/>
          </p:nvPr>
        </p:nvSpPr>
        <p:spPr>
          <a:xfrm>
            <a:off x="914400" y="4343760"/>
            <a:ext cx="5028480" cy="41140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/>
              <a:t>Выбиравшие online – респонденты, которые при выборе/покупке пользовались интернетом</a:t>
            </a:r>
            <a:endParaRPr/>
          </a:p>
          <a:p>
            <a:r>
              <a:rPr lang="ru-RU"/>
              <a:t>Вопрос MR2 ответы 1-7 соответствующей товарной категории</a:t>
            </a:r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body"/>
          </p:nvPr>
        </p:nvSpPr>
        <p:spPr>
          <a:xfrm>
            <a:off x="914400" y="4343760"/>
            <a:ext cx="5028480" cy="41140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/>
              <a:t>Выбиравшие online – респонденты, которые при выборе/покупке пользовались интернетом</a:t>
            </a:r>
            <a:endParaRPr/>
          </a:p>
          <a:p>
            <a:r>
              <a:rPr lang="ru-RU"/>
              <a:t>Вопрос MR2 ответы 1-7 соответствующей товарной категории</a:t>
            </a:r>
            <a:endParaRPr/>
          </a:p>
          <a:p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body"/>
          </p:nvPr>
        </p:nvSpPr>
        <p:spPr>
          <a:xfrm>
            <a:off x="914400" y="4343760"/>
            <a:ext cx="5028480" cy="41140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/>
              <a:t>Выбиравшие online – респонденты, которые при выборе/покупке пользовались интернетом</a:t>
            </a:r>
            <a:endParaRPr/>
          </a:p>
          <a:p>
            <a:r>
              <a:rPr lang="ru-RU"/>
              <a:t>Вопрос MR2 ответы 1-7 соответствующей товарной категории</a:t>
            </a:r>
            <a:endParaRPr/>
          </a:p>
          <a:p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body"/>
          </p:nvPr>
        </p:nvSpPr>
        <p:spPr>
          <a:xfrm>
            <a:off x="914400" y="4343760"/>
            <a:ext cx="5028480" cy="41140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/>
              <a:t>Выбиравшие online – респонденты, которые при выборе/покупке пользовались интернетом</a:t>
            </a:r>
            <a:endParaRPr/>
          </a:p>
          <a:p>
            <a:r>
              <a:rPr lang="ru-RU"/>
              <a:t>Вопрос MR2 ответы 1-7 соответствующей товарной категории</a:t>
            </a:r>
            <a:endParaRPr/>
          </a:p>
          <a:p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1200">
                <a:solidFill>
                  <a:srgbClr val="8b8b8b"/>
                </a:solidFill>
                <a:latin typeface="Calibri"/>
              </a:rPr>
              <a:t>5.4.11</a:t>
            </a:r>
            <a:endParaRPr/>
          </a:p>
        </p:txBody>
      </p:sp>
      <p:sp>
        <p:nvSpPr>
          <p:cNvPr id="2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5161A1B1-1141-41C1-8191-81F17141E1E1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9113040" y="16560"/>
            <a:ext cx="892440" cy="309240"/>
          </a:xfrm>
          <a:prstGeom prst="triangle">
            <a:avLst>
              <a:gd fmla="val 10800" name="adj"/>
            </a:avLst>
          </a:prstGeom>
          <a:solidFill>
            <a:srgbClr val="fbcd31"/>
          </a:solidFill>
          <a:ln w="25560">
            <a:solidFill>
              <a:srgbClr val="fbcd31"/>
            </a:solidFill>
            <a:round/>
          </a:ln>
        </p:spPr>
      </p:sp>
      <p:sp>
        <p:nvSpPr>
          <p:cNvPr id="6" name="CustomShape 2"/>
          <p:cNvSpPr/>
          <p:nvPr/>
        </p:nvSpPr>
        <p:spPr>
          <a:xfrm>
            <a:off x="0" y="0"/>
            <a:ext cx="8801640" cy="928440"/>
          </a:xfrm>
          <a:prstGeom prst="rect">
            <a:avLst/>
          </a:prstGeom>
          <a:solidFill>
            <a:srgbClr val="fbcd31"/>
          </a:solidFill>
        </p:spPr>
      </p:sp>
      <p:sp>
        <p:nvSpPr>
          <p:cNvPr id="7" name="PlaceHolder 3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97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8" name="PlaceHolder 4"/>
          <p:cNvSpPr>
            <a:spLocks noGrp="1"/>
          </p:cNvSpPr>
          <p:nvPr>
            <p:ph type="body"/>
          </p:nvPr>
        </p:nvSpPr>
        <p:spPr>
          <a:xfrm>
            <a:off x="457200" y="1285920"/>
            <a:ext cx="8229240" cy="507168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Восьмой уровень структуры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Девятый уровень структурыорор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Образец текста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2">
              <a:buSzPct val="75000"/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3">
              <a:buSzPct val="45000"/>
              <a:buFont typeface="Arial"/>
              <a:buChar char="–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9" name="PlaceHolder 5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1200">
                <a:solidFill>
                  <a:srgbClr val="8b8b8b"/>
                </a:solidFill>
                <a:latin typeface="Calibri"/>
              </a:rPr>
              <a:t>5.4.11</a:t>
            </a:r>
            <a:endParaRPr/>
          </a:p>
        </p:txBody>
      </p:sp>
      <p:sp>
        <p:nvSpPr>
          <p:cNvPr id="10" name="TextShape 6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</p:sp>
      <p:sp>
        <p:nvSpPr>
          <p:cNvPr id="11" name="PlaceHolder 7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11814141-9151-4111-A181-D1D1A1513191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1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chart" Target="../charts/chart1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2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chart" Target="../charts/chart4.xml"/><Relationship Id="rId2" Type="http://schemas.openxmlformats.org/officeDocument/2006/relationships/slideLayout" Target="../slideLayouts/slideLayout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2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://www.svyaznoy.ru" TargetMode="External"/><Relationship Id="rId2" Type="http://schemas.openxmlformats.org/officeDocument/2006/relationships/hyperlink" Target="http://www.opentech.ru" TargetMode="External"/><Relationship Id="rId3" Type="http://schemas.openxmlformats.org/officeDocument/2006/relationships/hyperlink" Target="http://www.dns-shop.ru" TargetMode="External"/><Relationship Id="rId4" Type="http://schemas.openxmlformats.org/officeDocument/2006/relationships/hyperlink" Target="http://www.dns-shop.ru" TargetMode="External"/><Relationship Id="rId5" Type="http://schemas.openxmlformats.org/officeDocument/2006/relationships/hyperlink" Target="http://www.dns-shop.ru" TargetMode="External"/><Relationship Id="rId6" Type="http://schemas.openxmlformats.org/officeDocument/2006/relationships/hyperlink" Target="http://www.shop-n1.ru" TargetMode="External"/><Relationship Id="rId7" Type="http://schemas.openxmlformats.org/officeDocument/2006/relationships/hyperlink" Target="http://www.shop-n1.ru" TargetMode="External"/><Relationship Id="rId8" Type="http://schemas.openxmlformats.org/officeDocument/2006/relationships/hyperlink" Target="http://www.shop-n1.ru" TargetMode="External"/><Relationship Id="rId9" Type="http://schemas.openxmlformats.org/officeDocument/2006/relationships/hyperlink" Target="http://www.morepokupok.ru" TargetMode="External"/><Relationship Id="rId10" Type="http://schemas.openxmlformats.org/officeDocument/2006/relationships/hyperlink" Target="http://www.euroset.ru" TargetMode="External"/><Relationship Id="rId11" Type="http://schemas.openxmlformats.org/officeDocument/2006/relationships/hyperlink" Target="http://www.technocity.ru" TargetMode="External"/><Relationship Id="rId12" Type="http://schemas.openxmlformats.org/officeDocument/2006/relationships/hyperlink" Target="http://www.celler.ru" TargetMode="External"/><Relationship Id="rId13" Type="http://schemas.openxmlformats.org/officeDocument/2006/relationships/hyperlink" Target="http://www.sotmarket.ru" TargetMode="External"/><Relationship Id="rId14" Type="http://schemas.openxmlformats.org/officeDocument/2006/relationships/hyperlink" Target="http://www.ritmmarket.ru" TargetMode="External"/><Relationship Id="rId15" Type="http://schemas.openxmlformats.org/officeDocument/2006/relationships/hyperlink" Target="http://www.ozon.ru" TargetMode="External"/><Relationship Id="rId16" Type="http://schemas.openxmlformats.org/officeDocument/2006/relationships/hyperlink" Target="http://www.dostavka.ru" TargetMode="External"/><Relationship Id="rId17" Type="http://schemas.openxmlformats.org/officeDocument/2006/relationships/hyperlink" Target="http://www.pleer.ru" TargetMode="External"/><Relationship Id="rId18" Type="http://schemas.openxmlformats.org/officeDocument/2006/relationships/hyperlink" Target="http://www.my-shop.ru" TargetMode="External"/><Relationship Id="rId19" Type="http://schemas.openxmlformats.org/officeDocument/2006/relationships/hyperlink" Target="http://www.my-shop.ru" TargetMode="External"/><Relationship Id="rId20" Type="http://schemas.openxmlformats.org/officeDocument/2006/relationships/hyperlink" Target="http://www.my-shop.ru" TargetMode="External"/><Relationship Id="rId21" Type="http://schemas.openxmlformats.org/officeDocument/2006/relationships/hyperlink" Target="http://www.read.ru" TargetMode="External"/><Relationship Id="rId22" Type="http://schemas.openxmlformats.org/officeDocument/2006/relationships/hyperlink" Target="http://www.kniga.ru" TargetMode="External"/><Relationship Id="rId23" Type="http://schemas.openxmlformats.org/officeDocument/2006/relationships/hyperlink" Target="http://www.royalvideo.ru" TargetMode="External"/><Relationship Id="rId24" Type="http://schemas.openxmlformats.org/officeDocument/2006/relationships/hyperlink" Target="http://www.uti-office.ru" TargetMode="External"/><Relationship Id="rId25" Type="http://schemas.openxmlformats.org/officeDocument/2006/relationships/hyperlink" Target="http://www.uti-office.ru" TargetMode="External"/><Relationship Id="rId26" Type="http://schemas.openxmlformats.org/officeDocument/2006/relationships/hyperlink" Target="http://www.uti-office.ru" TargetMode="External"/><Relationship Id="rId27" Type="http://schemas.openxmlformats.org/officeDocument/2006/relationships/hyperlink" Target="http://www.bolero.ru" TargetMode="External"/><Relationship Id="rId28" Type="http://schemas.openxmlformats.org/officeDocument/2006/relationships/hyperlink" Target="http://www.stol-zakazov.ru" TargetMode="External"/><Relationship Id="rId29" Type="http://schemas.openxmlformats.org/officeDocument/2006/relationships/hyperlink" Target="http://www.stol-zakazov.ru" TargetMode="External"/><Relationship Id="rId30" Type="http://schemas.openxmlformats.org/officeDocument/2006/relationships/hyperlink" Target="http://www.stol-zakazov.ru" TargetMode="External"/><Relationship Id="rId3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Shape 1"/>
          <p:cNvSpPr txBox="1"/>
          <p:nvPr/>
        </p:nvSpPr>
        <p:spPr>
          <a:xfrm>
            <a:off x="685800" y="1268640"/>
            <a:ext cx="6982200" cy="48240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7200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z="4800">
                <a:solidFill>
                  <a:srgbClr val="000000"/>
                </a:solidFill>
                <a:latin typeface="Calibri"/>
              </a:rPr>
              <a:t>Что и как пользователи покупают в интернете?</a:t>
            </a:r>
            <a:r>
              <a:rPr b="1" lang="ru-RU" sz="4800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z="4800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z="480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2800">
                <a:solidFill>
                  <a:srgbClr val="000000"/>
                </a:solidFill>
                <a:latin typeface="Calibri"/>
              </a:rPr>
              <a:t>Алексей Авдей</a:t>
            </a:r>
            <a:r>
              <a:rPr lang="ru-RU" sz="2800">
                <a:solidFill>
                  <a:srgbClr val="ff0000"/>
                </a:solidFill>
                <a:latin typeface="Calibri"/>
              </a:rPr>
              <a:t>
</a:t>
            </a:r>
            <a:r>
              <a:rPr lang="ru-RU" sz="2800">
                <a:solidFill>
                  <a:srgbClr val="808080"/>
                </a:solidFill>
                <a:latin typeface="Calibri"/>
              </a:rPr>
              <a:t>Сибирские интернет-недели 2011</a:t>
            </a:r>
            <a:r>
              <a:rPr lang="ru-RU" sz="2800">
                <a:solidFill>
                  <a:srgbClr val="ff0000"/>
                </a:solidFill>
                <a:latin typeface="Calibri"/>
              </a:rPr>
              <a:t>
</a:t>
            </a:r>
            <a:endParaRPr/>
          </a:p>
        </p:txBody>
      </p:sp>
      <p:pic>
        <p:nvPicPr>
          <p:cNvPr descr="" id="1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199560" y="533520"/>
            <a:ext cx="1828440" cy="1436400"/>
          </a:xfrm>
          <a:prstGeom prst="rect">
            <a:avLst/>
          </a:prstGeom>
        </p:spPr>
      </p:pic>
      <p:pic>
        <p:nvPicPr>
          <p:cNvPr descr="" id="19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827640" y="908640"/>
            <a:ext cx="2165040" cy="100764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39320" y="1434600"/>
            <a:ext cx="1079640" cy="1079640"/>
          </a:xfrm>
          <a:prstGeom prst="rect">
            <a:avLst/>
          </a:prstGeom>
        </p:spPr>
      </p:pic>
      <p:sp>
        <p:nvSpPr>
          <p:cNvPr id="56" name="CustomShape 1"/>
          <p:cNvSpPr/>
          <p:nvPr/>
        </p:nvSpPr>
        <p:spPr>
          <a:xfrm>
            <a:off x="228600" y="152280"/>
            <a:ext cx="8762760" cy="552240"/>
          </a:xfrm>
          <a:prstGeom prst="rect">
            <a:avLst/>
          </a:prstGeom>
        </p:spPr>
      </p:sp>
      <p:sp>
        <p:nvSpPr>
          <p:cNvPr id="57" name="TextShape 2"/>
          <p:cNvSpPr txBox="1"/>
          <p:nvPr/>
        </p:nvSpPr>
        <p:spPr>
          <a:xfrm>
            <a:off x="457200" y="0"/>
            <a:ext cx="8229240" cy="9997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3600">
                <a:solidFill>
                  <a:srgbClr val="ff0000"/>
                </a:solidFill>
                <a:latin typeface="Calibri"/>
              </a:rPr>
              <a:t>М</a:t>
            </a:r>
            <a:r>
              <a:rPr lang="ru-RU" sz="3600">
                <a:solidFill>
                  <a:srgbClr val="000000"/>
                </a:solidFill>
                <a:latin typeface="Calibri"/>
              </a:rPr>
              <a:t>обильные телефоны</a:t>
            </a:r>
            <a:endParaRPr/>
          </a:p>
        </p:txBody>
      </p:sp>
      <p:sp>
        <p:nvSpPr>
          <p:cNvPr id="58" name="TextShape 3"/>
          <p:cNvSpPr txBox="1"/>
          <p:nvPr/>
        </p:nvSpPr>
        <p:spPr>
          <a:xfrm>
            <a:off x="990720" y="1219320"/>
            <a:ext cx="2895120" cy="28285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000">
                <a:solidFill>
                  <a:srgbClr val="000000"/>
                </a:solidFill>
                <a:latin typeface="Calibri"/>
              </a:rPr>
              <a:t>Среди пользователей Интернета покупали / искали сотовые телефоны за последние 12 месяцев: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b="1" lang="ru-RU" sz="2000">
                <a:solidFill>
                  <a:srgbClr val="4f81bd"/>
                </a:solidFill>
                <a:latin typeface="Calibri"/>
              </a:rPr>
              <a:t>48%</a:t>
            </a:r>
            <a:r>
              <a:rPr b="1" lang="ru-RU" sz="2000">
                <a:solidFill>
                  <a:srgbClr val="c0504d"/>
                </a:solidFill>
                <a:latin typeface="Calibri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/>
              </a:rPr>
              <a:t>в Москве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b="1" lang="ru-RU" sz="2000">
                <a:solidFill>
                  <a:srgbClr val="4f81bd"/>
                </a:solidFill>
                <a:latin typeface="Calibri"/>
              </a:rPr>
              <a:t>43% </a:t>
            </a:r>
            <a:r>
              <a:rPr lang="ru-RU" sz="2000">
                <a:solidFill>
                  <a:srgbClr val="000000"/>
                </a:solidFill>
                <a:latin typeface="Calibri"/>
              </a:rPr>
              <a:t>в Городах 800+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b="1" lang="ru-RU" sz="2000">
                <a:solidFill>
                  <a:srgbClr val="4f81bd"/>
                </a:solidFill>
                <a:latin typeface="Calibri"/>
              </a:rPr>
              <a:t>39% </a:t>
            </a:r>
            <a:r>
              <a:rPr lang="ru-RU" sz="2000">
                <a:solidFill>
                  <a:srgbClr val="000000"/>
                </a:solidFill>
                <a:latin typeface="Calibri"/>
              </a:rPr>
              <a:t>в Городах 800-</a:t>
            </a:r>
            <a:endParaRPr/>
          </a:p>
          <a:p>
            <a:endParaRPr/>
          </a:p>
        </p:txBody>
      </p:sp>
      <p:sp>
        <p:nvSpPr>
          <p:cNvPr id="59" name="CustomShape 4"/>
          <p:cNvSpPr/>
          <p:nvPr/>
        </p:nvSpPr>
        <p:spPr>
          <a:xfrm>
            <a:off x="452520" y="4244400"/>
            <a:ext cx="3628080" cy="1858680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txBody>
          <a:bodyPr bIns="45000" lIns="90000" rIns="90000" tIns="45000"/>
          <a:p>
            <a:r>
              <a:rPr b="1" lang="ru-RU" sz="3600">
                <a:solidFill>
                  <a:srgbClr val="da1f28"/>
                </a:solidFill>
                <a:latin typeface="Calibri"/>
              </a:rPr>
              <a:t>96%</a:t>
            </a:r>
            <a:r>
              <a:rPr b="1" lang="ru-RU" sz="2000">
                <a:solidFill>
                  <a:srgbClr val="da1f28"/>
                </a:solidFill>
                <a:latin typeface="Calibri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/>
              </a:rPr>
              <a:t>пользователей, выбирающих/покупающих сотовый телефон, </a:t>
            </a:r>
            <a:r>
              <a:rPr lang="ru-RU" sz="200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2000">
                <a:solidFill>
                  <a:srgbClr val="000000"/>
                </a:solidFill>
                <a:latin typeface="Calibri"/>
              </a:rPr>
              <a:t>используют для этого Интернет</a:t>
            </a:r>
            <a:endParaRPr/>
          </a:p>
        </p:txBody>
      </p:sp>
      <p:sp>
        <p:nvSpPr>
          <p:cNvPr id="60" name="CustomShape 5"/>
          <p:cNvSpPr/>
          <p:nvPr/>
        </p:nvSpPr>
        <p:spPr>
          <a:xfrm>
            <a:off x="4356000" y="1772640"/>
            <a:ext cx="431640" cy="303120"/>
          </a:xfrm>
          <a:prstGeom prst="rightArrow">
            <a:avLst>
              <a:gd fmla="val 0" name="adj1"/>
              <a:gd fmla="val 0" name="adj2"/>
            </a:avLst>
          </a:prstGeom>
          <a:solidFill>
            <a:srgbClr val="ffffff"/>
          </a:solidFill>
          <a:ln w="25560">
            <a:solidFill>
              <a:srgbClr val="4f81bd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lang="ru-RU" sz="1200">
                <a:solidFill>
                  <a:srgbClr val="2da2bf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61" name="CustomShape 6"/>
          <p:cNvSpPr/>
          <p:nvPr/>
        </p:nvSpPr>
        <p:spPr>
          <a:xfrm>
            <a:off x="4356000" y="3573000"/>
            <a:ext cx="4608000" cy="1187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3600">
                <a:solidFill>
                  <a:srgbClr val="eb641b"/>
                </a:solidFill>
                <a:latin typeface="Calibri"/>
              </a:rPr>
              <a:t>77%</a:t>
            </a:r>
            <a:r>
              <a:rPr lang="ru-RU" sz="3600">
                <a:solidFill>
                  <a:srgbClr val="2da2bf"/>
                </a:solidFill>
                <a:latin typeface="Calibri"/>
              </a:rPr>
              <a:t> </a:t>
            </a:r>
            <a:r>
              <a:rPr lang="ru-RU">
                <a:solidFill>
                  <a:srgbClr val="000000"/>
                </a:solidFill>
                <a:latin typeface="Calibri"/>
              </a:rPr>
              <a:t>выбирающих телефон в Интернете </a:t>
            </a:r>
            <a:r>
              <a:rPr lang="ru-RU">
                <a:solidFill>
                  <a:srgbClr val="000000"/>
                </a:solidFill>
                <a:latin typeface="Calibri"/>
              </a:rPr>
              <a:t>
</a:t>
            </a:r>
            <a:r>
              <a:rPr lang="ru-RU">
                <a:solidFill>
                  <a:srgbClr val="000000"/>
                </a:solidFill>
                <a:latin typeface="Calibri"/>
              </a:rPr>
              <a:t>совершают покупку</a:t>
            </a:r>
            <a:endParaRPr/>
          </a:p>
        </p:txBody>
      </p:sp>
      <p:sp>
        <p:nvSpPr>
          <p:cNvPr id="62" name="CustomShape 7"/>
          <p:cNvSpPr/>
          <p:nvPr/>
        </p:nvSpPr>
        <p:spPr>
          <a:xfrm>
            <a:off x="4552920" y="4649040"/>
            <a:ext cx="4032000" cy="6084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000">
                <a:solidFill>
                  <a:srgbClr val="eb641b"/>
                </a:solidFill>
                <a:latin typeface="Calibri"/>
              </a:rPr>
              <a:t>Где покупают? </a:t>
            </a:r>
            <a:r>
              <a:rPr lang="ru-RU" sz="1400">
                <a:solidFill>
                  <a:srgbClr val="eb641b"/>
                </a:solidFill>
                <a:latin typeface="Calibri"/>
              </a:rPr>
              <a:t>(% от выбиравших online)</a:t>
            </a:r>
            <a:endParaRPr/>
          </a:p>
        </p:txBody>
      </p:sp>
      <p:sp>
        <p:nvSpPr>
          <p:cNvPr id="63" name="CustomShape 8"/>
          <p:cNvSpPr/>
          <p:nvPr/>
        </p:nvSpPr>
        <p:spPr>
          <a:xfrm>
            <a:off x="4932000" y="1340640"/>
            <a:ext cx="396000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000">
                <a:solidFill>
                  <a:srgbClr val="2da2bf"/>
                </a:solidFill>
                <a:latin typeface="Calibri"/>
              </a:rPr>
              <a:t>Как выбирают? </a:t>
            </a:r>
            <a:r>
              <a:rPr lang="ru-RU" sz="1200">
                <a:solidFill>
                  <a:srgbClr val="2da2bf"/>
                </a:solidFill>
                <a:latin typeface="Calibri"/>
              </a:rPr>
              <a:t>(% от выбиравших online)</a:t>
            </a:r>
            <a:endParaRPr/>
          </a:p>
        </p:txBody>
      </p:sp>
      <p:sp>
        <p:nvSpPr>
          <p:cNvPr id="64" name="CustomShape 9"/>
          <p:cNvSpPr/>
          <p:nvPr/>
        </p:nvSpPr>
        <p:spPr>
          <a:xfrm>
            <a:off x="6675480" y="3357000"/>
            <a:ext cx="431640" cy="303120"/>
          </a:xfrm>
          <a:prstGeom prst="rightArrow">
            <a:avLst>
              <a:gd fmla="val 0" name="adj1"/>
              <a:gd fmla="val 0" name="adj2"/>
            </a:avLst>
          </a:prstGeom>
          <a:solidFill>
            <a:srgbClr val="ffffff"/>
          </a:solidFill>
          <a:ln w="25560">
            <a:solidFill>
              <a:srgbClr val="9bbb59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lang="ru-RU" sz="1200">
                <a:solidFill>
                  <a:srgbClr val="ffffff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65" name="CustomShape 10"/>
          <p:cNvSpPr/>
          <p:nvPr/>
        </p:nvSpPr>
        <p:spPr>
          <a:xfrm>
            <a:off x="8312760" y="4145040"/>
            <a:ext cx="431640" cy="303120"/>
          </a:xfrm>
          <a:prstGeom prst="rightArrow">
            <a:avLst>
              <a:gd fmla="val 0" name="adj1"/>
              <a:gd fmla="val 0" name="adj2"/>
            </a:avLst>
          </a:prstGeom>
          <a:solidFill>
            <a:srgbClr val="ffffff"/>
          </a:solidFill>
          <a:ln w="25560">
            <a:solidFill>
              <a:srgbClr val="9bbb59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lang="ru-RU" sz="1200">
                <a:solidFill>
                  <a:srgbClr val="ffffff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66" name="CustomShape 11"/>
          <p:cNvSpPr/>
          <p:nvPr/>
        </p:nvSpPr>
        <p:spPr>
          <a:xfrm>
            <a:off x="754920" y="4149000"/>
            <a:ext cx="431640" cy="303840"/>
          </a:xfrm>
          <a:prstGeom prst="rightArrow">
            <a:avLst>
              <a:gd fmla="val 0" name="adj1"/>
              <a:gd fmla="val 0" name="adj2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lang="ru-RU" sz="1200">
                <a:solidFill>
                  <a:srgbClr val="ffffff"/>
                </a:solidFill>
                <a:latin typeface="Calibri"/>
              </a:rPr>
              <a:t> </a:t>
            </a:r>
            <a:endParaRPr/>
          </a:p>
        </p:txBody>
      </p:sp>
      <p:graphicFrame>
        <p:nvGraphicFramePr>
          <p:cNvPr id="67" name="Диаграмма 35"/>
          <p:cNvGraphicFramePr/>
          <p:nvPr/>
        </p:nvGraphicFramePr>
        <p:xfrm>
          <a:off x="4788000" y="1845000"/>
          <a:ext cx="4248000" cy="14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9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4"/>
                                        <p:tgtEl>
                                          <p:spTgt spid="58">
                                            <p:txEl>
                                              <p:pRg end="9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103" st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7"/>
                                        <p:tgtEl>
                                          <p:spTgt spid="58">
                                            <p:txEl>
                                              <p:pRg end="103" st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122" st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20"/>
                                        <p:tgtEl>
                                          <p:spTgt spid="58">
                                            <p:txEl>
                                              <p:pRg end="122" st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141" st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23"/>
                                        <p:tgtEl>
                                          <p:spTgt spid="58">
                                            <p:txEl>
                                              <p:pRg end="141" st="1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26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500" fill="freeze" id="3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500" fill="freeze" id="34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500" fill="freeze" id="37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fill="freeze" id="42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fill="freeze" id="45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id="48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fill="freeze" id="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fill="freeze" id="5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fill="freeze" id="56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Диаграмма 35"/>
          <p:cNvGraphicFramePr/>
          <p:nvPr/>
        </p:nvGraphicFramePr>
        <p:xfrm>
          <a:off x="4788000" y="1845000"/>
          <a:ext cx="4248000" cy="14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9" name="CustomShape 1"/>
          <p:cNvSpPr/>
          <p:nvPr/>
        </p:nvSpPr>
        <p:spPr>
          <a:xfrm>
            <a:off x="228600" y="152280"/>
            <a:ext cx="8762760" cy="552240"/>
          </a:xfrm>
          <a:prstGeom prst="rect">
            <a:avLst/>
          </a:prstGeom>
        </p:spPr>
      </p:sp>
      <p:sp>
        <p:nvSpPr>
          <p:cNvPr id="70" name="TextShape 2"/>
          <p:cNvSpPr txBox="1"/>
          <p:nvPr/>
        </p:nvSpPr>
        <p:spPr>
          <a:xfrm>
            <a:off x="457200" y="0"/>
            <a:ext cx="8229240" cy="9997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3600">
                <a:solidFill>
                  <a:srgbClr val="ff0000"/>
                </a:solidFill>
                <a:latin typeface="Calibri"/>
              </a:rPr>
              <a:t>К</a:t>
            </a:r>
            <a:r>
              <a:rPr lang="ru-RU" sz="3600">
                <a:solidFill>
                  <a:srgbClr val="000000"/>
                </a:solidFill>
                <a:latin typeface="Calibri"/>
              </a:rPr>
              <a:t>омпьютерная техника</a:t>
            </a:r>
            <a:endParaRPr/>
          </a:p>
        </p:txBody>
      </p:sp>
      <p:sp>
        <p:nvSpPr>
          <p:cNvPr id="71" name="TextShape 3"/>
          <p:cNvSpPr txBox="1"/>
          <p:nvPr/>
        </p:nvSpPr>
        <p:spPr>
          <a:xfrm>
            <a:off x="1066680" y="1295280"/>
            <a:ext cx="3352320" cy="22190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000">
                <a:solidFill>
                  <a:srgbClr val="000000"/>
                </a:solidFill>
                <a:latin typeface="Calibri"/>
              </a:rPr>
              <a:t>Среди пользователей Интернета покупали / искали компьютерную технику за последние 12 месяцев: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b="1" lang="ru-RU" sz="2000">
                <a:solidFill>
                  <a:srgbClr val="4f81bd"/>
                </a:solidFill>
                <a:latin typeface="Calibri"/>
              </a:rPr>
              <a:t>42%</a:t>
            </a:r>
            <a:r>
              <a:rPr b="1" lang="ru-RU" sz="2000">
                <a:solidFill>
                  <a:srgbClr val="c0504d"/>
                </a:solidFill>
                <a:latin typeface="Calibri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/>
              </a:rPr>
              <a:t>в Москве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b="1" lang="ru-RU" sz="2000">
                <a:solidFill>
                  <a:srgbClr val="4f81bd"/>
                </a:solidFill>
                <a:latin typeface="Calibri"/>
              </a:rPr>
              <a:t>45% </a:t>
            </a:r>
            <a:r>
              <a:rPr lang="ru-RU" sz="2000">
                <a:solidFill>
                  <a:srgbClr val="000000"/>
                </a:solidFill>
                <a:latin typeface="Calibri"/>
              </a:rPr>
              <a:t>в Городах 800+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b="1" lang="ru-RU" sz="2000">
                <a:solidFill>
                  <a:srgbClr val="4f81bd"/>
                </a:solidFill>
                <a:latin typeface="Calibri"/>
              </a:rPr>
              <a:t>37% </a:t>
            </a:r>
            <a:r>
              <a:rPr lang="ru-RU" sz="2000">
                <a:solidFill>
                  <a:srgbClr val="000000"/>
                </a:solidFill>
                <a:latin typeface="Calibri"/>
              </a:rPr>
              <a:t>в Городах 800-</a:t>
            </a:r>
            <a:endParaRPr/>
          </a:p>
          <a:p>
            <a:endParaRPr/>
          </a:p>
        </p:txBody>
      </p:sp>
      <p:sp>
        <p:nvSpPr>
          <p:cNvPr id="72" name="TextShape 4"/>
          <p:cNvSpPr txBox="1"/>
          <p:nvPr/>
        </p:nvSpPr>
        <p:spPr>
          <a:xfrm>
            <a:off x="380880" y="5791320"/>
            <a:ext cx="3193560" cy="8377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10000"/>
              </a:lnSpc>
              <a:buSzPct val="45000"/>
              <a:buFont typeface="Wingdings"/>
              <a:buChar char="q"/>
            </a:pPr>
            <a:r>
              <a:rPr lang="ru-RU">
                <a:solidFill>
                  <a:srgbClr val="000000"/>
                </a:solidFill>
                <a:latin typeface="Calibri"/>
              </a:rPr>
              <a:t>Мужчины</a:t>
            </a:r>
            <a:endParaRPr/>
          </a:p>
          <a:p>
            <a:pPr>
              <a:lnSpc>
                <a:spcPct val="110000"/>
              </a:lnSpc>
              <a:buSzPct val="45000"/>
              <a:buFont typeface="Wingdings"/>
              <a:buChar char="q"/>
            </a:pPr>
            <a:r>
              <a:rPr lang="ru-RU">
                <a:solidFill>
                  <a:srgbClr val="000000"/>
                </a:solidFill>
                <a:latin typeface="Calibri"/>
              </a:rPr>
              <a:t>Продвинутые пользователи</a:t>
            </a:r>
            <a:endParaRPr/>
          </a:p>
        </p:txBody>
      </p:sp>
      <p:sp>
        <p:nvSpPr>
          <p:cNvPr id="73" name="CustomShape 5"/>
          <p:cNvSpPr/>
          <p:nvPr/>
        </p:nvSpPr>
        <p:spPr>
          <a:xfrm>
            <a:off x="653400" y="3766680"/>
            <a:ext cx="3890880" cy="21330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5400">
                <a:solidFill>
                  <a:srgbClr val="da1f28"/>
                </a:solidFill>
                <a:latin typeface="Calibri"/>
              </a:rPr>
              <a:t>95%</a:t>
            </a:r>
            <a:r>
              <a:rPr b="1" lang="ru-RU" sz="3600">
                <a:solidFill>
                  <a:srgbClr val="da1f28"/>
                </a:solidFill>
                <a:latin typeface="Calibri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/>
              </a:rPr>
              <a:t>пользователей, выбирающих/ покупающих компьютеры, используют для этого Интернет</a:t>
            </a:r>
            <a:endParaRPr/>
          </a:p>
        </p:txBody>
      </p:sp>
      <p:sp>
        <p:nvSpPr>
          <p:cNvPr id="74" name="CustomShape 6"/>
          <p:cNvSpPr/>
          <p:nvPr/>
        </p:nvSpPr>
        <p:spPr>
          <a:xfrm>
            <a:off x="4519800" y="1800000"/>
            <a:ext cx="431640" cy="303120"/>
          </a:xfrm>
          <a:prstGeom prst="rightArrow">
            <a:avLst>
              <a:gd fmla="val 0" name="adj1"/>
              <a:gd fmla="val 0" name="adj2"/>
            </a:avLst>
          </a:prstGeom>
          <a:solidFill>
            <a:srgbClr val="ffffff"/>
          </a:solidFill>
          <a:ln w="25560">
            <a:solidFill>
              <a:srgbClr val="4f81bd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lang="ru-RU" sz="1200">
                <a:solidFill>
                  <a:srgbClr val="2da2bf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75" name="CustomShape 7"/>
          <p:cNvSpPr/>
          <p:nvPr/>
        </p:nvSpPr>
        <p:spPr>
          <a:xfrm>
            <a:off x="4795560" y="3462480"/>
            <a:ext cx="3867120" cy="11876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3600">
                <a:solidFill>
                  <a:srgbClr val="eb641b"/>
                </a:solidFill>
                <a:latin typeface="Calibri"/>
              </a:rPr>
              <a:t>75%</a:t>
            </a:r>
            <a:r>
              <a:rPr lang="ru-RU" sz="3600">
                <a:solidFill>
                  <a:srgbClr val="2da2bf"/>
                </a:solidFill>
                <a:latin typeface="Calibri"/>
              </a:rPr>
              <a:t> </a:t>
            </a:r>
            <a:r>
              <a:rPr lang="ru-RU">
                <a:solidFill>
                  <a:srgbClr val="000000"/>
                </a:solidFill>
                <a:latin typeface="Calibri"/>
              </a:rPr>
              <a:t>выбирающих компьютеры в Интернете, затем совершают покупку</a:t>
            </a:r>
            <a:endParaRPr/>
          </a:p>
        </p:txBody>
      </p:sp>
      <p:sp>
        <p:nvSpPr>
          <p:cNvPr id="76" name="CustomShape 8"/>
          <p:cNvSpPr/>
          <p:nvPr/>
        </p:nvSpPr>
        <p:spPr>
          <a:xfrm>
            <a:off x="5194080" y="4612320"/>
            <a:ext cx="352800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000">
                <a:solidFill>
                  <a:srgbClr val="eb641b"/>
                </a:solidFill>
                <a:latin typeface="Calibri"/>
              </a:rPr>
              <a:t>Где покупают? </a:t>
            </a:r>
            <a:r>
              <a:rPr lang="ru-RU" sz="1200">
                <a:solidFill>
                  <a:srgbClr val="eb641b"/>
                </a:solidFill>
                <a:latin typeface="Calibri"/>
              </a:rPr>
              <a:t>(% от выбиравших online)</a:t>
            </a:r>
            <a:endParaRPr/>
          </a:p>
        </p:txBody>
      </p:sp>
      <p:sp>
        <p:nvSpPr>
          <p:cNvPr id="77" name="CustomShape 9"/>
          <p:cNvSpPr/>
          <p:nvPr/>
        </p:nvSpPr>
        <p:spPr>
          <a:xfrm>
            <a:off x="4932000" y="1340640"/>
            <a:ext cx="396000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000">
                <a:solidFill>
                  <a:srgbClr val="2da2bf"/>
                </a:solidFill>
                <a:latin typeface="Calibri"/>
              </a:rPr>
              <a:t>Как выбирают? </a:t>
            </a:r>
            <a:r>
              <a:rPr lang="ru-RU" sz="1200">
                <a:solidFill>
                  <a:srgbClr val="2da2bf"/>
                </a:solidFill>
                <a:latin typeface="Calibri"/>
              </a:rPr>
              <a:t>(% от выбиравших online)</a:t>
            </a:r>
            <a:endParaRPr/>
          </a:p>
        </p:txBody>
      </p:sp>
      <p:sp>
        <p:nvSpPr>
          <p:cNvPr id="78" name="CustomShape 10"/>
          <p:cNvSpPr/>
          <p:nvPr/>
        </p:nvSpPr>
        <p:spPr>
          <a:xfrm>
            <a:off x="5144760" y="3072600"/>
            <a:ext cx="431640" cy="303120"/>
          </a:xfrm>
          <a:prstGeom prst="rightArrow">
            <a:avLst>
              <a:gd fmla="val 0" name="adj1"/>
              <a:gd fmla="val 0" name="adj2"/>
            </a:avLst>
          </a:prstGeom>
          <a:solidFill>
            <a:srgbClr val="ffffff"/>
          </a:solidFill>
          <a:ln w="25560">
            <a:solidFill>
              <a:srgbClr val="9bbb59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lang="ru-RU" sz="1200">
                <a:solidFill>
                  <a:srgbClr val="ffffff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79" name="CustomShape 11"/>
          <p:cNvSpPr/>
          <p:nvPr/>
        </p:nvSpPr>
        <p:spPr>
          <a:xfrm>
            <a:off x="5144760" y="4466880"/>
            <a:ext cx="431640" cy="303120"/>
          </a:xfrm>
          <a:prstGeom prst="rightArrow">
            <a:avLst>
              <a:gd fmla="val 0" name="adj1"/>
              <a:gd fmla="val 0" name="adj2"/>
            </a:avLst>
          </a:prstGeom>
          <a:solidFill>
            <a:srgbClr val="ffffff"/>
          </a:solidFill>
          <a:ln w="25560">
            <a:solidFill>
              <a:srgbClr val="9bbb59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lang="ru-RU" sz="1200">
                <a:solidFill>
                  <a:srgbClr val="ffffff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80" name="CustomShape 12"/>
          <p:cNvSpPr/>
          <p:nvPr/>
        </p:nvSpPr>
        <p:spPr>
          <a:xfrm>
            <a:off x="357840" y="4068000"/>
            <a:ext cx="431640" cy="303840"/>
          </a:xfrm>
          <a:prstGeom prst="rightArrow">
            <a:avLst>
              <a:gd fmla="val 0" name="adj1"/>
              <a:gd fmla="val 0" name="adj2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lang="ru-RU" sz="1200">
                <a:solidFill>
                  <a:srgbClr val="ffffff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81" name="CustomShape 13"/>
          <p:cNvSpPr/>
          <p:nvPr/>
        </p:nvSpPr>
        <p:spPr>
          <a:xfrm>
            <a:off x="3500280" y="5324760"/>
            <a:ext cx="431640" cy="303120"/>
          </a:xfrm>
          <a:prstGeom prst="rightArrow">
            <a:avLst>
              <a:gd fmla="val 0" name="adj1"/>
              <a:gd fmla="val 0" name="adj2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lang="ru-RU" sz="1200">
                <a:solidFill>
                  <a:srgbClr val="ffffff"/>
                </a:solidFill>
                <a:latin typeface="Calibri"/>
              </a:rPr>
              <a:t> </a:t>
            </a:r>
            <a:endParaRPr/>
          </a:p>
        </p:txBody>
      </p:sp>
      <p:pic>
        <p:nvPicPr>
          <p:cNvPr descr="" id="8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760" y="1508040"/>
            <a:ext cx="1073160" cy="916920"/>
          </a:xfrm>
          <a:prstGeom prst="rect">
            <a:avLst/>
          </a:prstGeom>
        </p:spPr>
      </p:pic>
    </p:spTree>
  </p:cSld>
  <p:timing>
    <p:tnLst>
      <p:par>
        <p:cTn dur="indefinite" id="57" nodeType="tmRoot" restart="never">
          <p:childTnLst>
            <p:seq>
              <p:cTn dur="indefinite" id="58" nodeType="mainSeq">
                <p:childTnLst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id="61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dur="500" fill="freeze" id="63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>
                      <p:stCondLst>
                        <p:cond delay="indefinite"/>
                      </p:stCondLst>
                      <p:childTnLst>
                        <p:par>
                          <p:cTn fill="hold" id="65">
                            <p:stCondLst>
                              <p:cond delay="0"/>
                            </p:stCondLst>
                            <p:childTnLst>
                              <p:par>
                                <p:cTn fill="hold" id="6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68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7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94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74"/>
                                        <p:tgtEl>
                                          <p:spTgt spid="71">
                                            <p:txEl>
                                              <p:pRg end="94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107" st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77"/>
                                        <p:tgtEl>
                                          <p:spTgt spid="71">
                                            <p:txEl>
                                              <p:pRg end="107" st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126" st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80"/>
                                        <p:tgtEl>
                                          <p:spTgt spid="71">
                                            <p:txEl>
                                              <p:pRg end="126" st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145" st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83"/>
                                        <p:tgtEl>
                                          <p:spTgt spid="71">
                                            <p:txEl>
                                              <p:pRg end="145" st="1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4">
                      <p:stCondLst>
                        <p:cond delay="indefinite"/>
                      </p:stCondLst>
                      <p:childTnLst>
                        <p:par>
                          <p:cTn fill="hold" id="85">
                            <p:stCondLst>
                              <p:cond delay="0"/>
                            </p:stCondLst>
                            <p:childTnLst>
                              <p:par>
                                <p:cTn fill="hold" id="8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500" fill="freeze" id="88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500" fill="freeze" id="91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500" fill="freeze" id="94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5">
                      <p:stCondLst>
                        <p:cond delay="indefinite"/>
                      </p:stCondLst>
                      <p:childTnLst>
                        <p:par>
                          <p:cTn fill="hold" id="96">
                            <p:stCondLst>
                              <p:cond delay="0"/>
                            </p:stCondLst>
                            <p:childTnLst>
                              <p:par>
                                <p:cTn fill="hold" id="9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fill="freeze" id="99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fill="freeze" id="102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3">
                      <p:stCondLst>
                        <p:cond delay="indefinite"/>
                      </p:stCondLst>
                      <p:childTnLst>
                        <p:par>
                          <p:cTn fill="hold" id="104">
                            <p:stCondLst>
                              <p:cond delay="0"/>
                            </p:stCondLst>
                            <p:childTnLst>
                              <p:par>
                                <p:cTn fill="hold" id="10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fill="freeze" id="107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fill="freeze" id="1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fill="freeze" id="113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4">
                      <p:stCondLst>
                        <p:cond delay="indefinite"/>
                      </p:stCondLst>
                      <p:childTnLst>
                        <p:par>
                          <p:cTn fill="hold" id="115">
                            <p:stCondLst>
                              <p:cond delay="0"/>
                            </p:stCondLst>
                            <p:childTnLst>
                              <p:par>
                                <p:cTn fill="hold" id="116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fill="freeze" id="118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fill="freeze" id="12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fill="freeze" id="124"/>
                                        <p:tgtEl>
                                          <p:spTgt spid="72">
                                            <p:txEl>
                                              <p:pRg end="8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33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fill="freeze" id="127"/>
                                        <p:tgtEl>
                                          <p:spTgt spid="72">
                                            <p:txEl>
                                              <p:pRg end="33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228600" y="152280"/>
            <a:ext cx="8762760" cy="552240"/>
          </a:xfrm>
          <a:prstGeom prst="rect">
            <a:avLst/>
          </a:prstGeom>
        </p:spPr>
      </p:sp>
      <p:sp>
        <p:nvSpPr>
          <p:cNvPr id="84" name="TextShape 2"/>
          <p:cNvSpPr txBox="1"/>
          <p:nvPr/>
        </p:nvSpPr>
        <p:spPr>
          <a:xfrm>
            <a:off x="457200" y="0"/>
            <a:ext cx="8229240" cy="9997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4400">
                <a:solidFill>
                  <a:srgbClr val="ff0000"/>
                </a:solidFill>
                <a:latin typeface="Calibri"/>
              </a:rPr>
              <a:t>Б</a:t>
            </a:r>
            <a:r>
              <a:rPr lang="ru-RU" sz="4400">
                <a:solidFill>
                  <a:srgbClr val="000000"/>
                </a:solidFill>
                <a:latin typeface="Calibri"/>
              </a:rPr>
              <a:t>ытовая техника</a:t>
            </a:r>
            <a:endParaRPr/>
          </a:p>
        </p:txBody>
      </p:sp>
      <p:sp>
        <p:nvSpPr>
          <p:cNvPr id="85" name="TextShape 3"/>
          <p:cNvSpPr txBox="1"/>
          <p:nvPr/>
        </p:nvSpPr>
        <p:spPr>
          <a:xfrm>
            <a:off x="990720" y="1295280"/>
            <a:ext cx="3352320" cy="24476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000">
                <a:solidFill>
                  <a:srgbClr val="000000"/>
                </a:solidFill>
                <a:latin typeface="Calibri"/>
              </a:rPr>
              <a:t>Среди пользователей Интернета покупали / искали бытовую технику за последние 12 месяцев: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47% в Москве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35% в Городах 800+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31% в Городах 800-</a:t>
            </a:r>
            <a:endParaRPr/>
          </a:p>
          <a:p>
            <a:endParaRPr/>
          </a:p>
        </p:txBody>
      </p:sp>
      <p:sp>
        <p:nvSpPr>
          <p:cNvPr id="86" name="CustomShape 4"/>
          <p:cNvSpPr/>
          <p:nvPr/>
        </p:nvSpPr>
        <p:spPr>
          <a:xfrm>
            <a:off x="554760" y="3834000"/>
            <a:ext cx="4387680" cy="15228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4000">
                <a:solidFill>
                  <a:srgbClr val="da1f28"/>
                </a:solidFill>
                <a:latin typeface="Calibri"/>
              </a:rPr>
              <a:t>95%</a:t>
            </a:r>
            <a:r>
              <a:rPr b="1" lang="ru-RU" sz="2400">
                <a:solidFill>
                  <a:srgbClr val="da1f28"/>
                </a:solidFill>
                <a:latin typeface="Calibri"/>
              </a:rPr>
              <a:t> </a:t>
            </a:r>
            <a:r>
              <a:rPr lang="ru-RU">
                <a:solidFill>
                  <a:srgbClr val="000000"/>
                </a:solidFill>
                <a:latin typeface="Calibri"/>
              </a:rPr>
              <a:t>пользователей, выбирающих/ покупающих бытовую технику, </a:t>
            </a:r>
            <a:r>
              <a:rPr lang="ru-RU">
                <a:solidFill>
                  <a:srgbClr val="000000"/>
                </a:solidFill>
                <a:latin typeface="Calibri"/>
              </a:rPr>
              <a:t>
</a:t>
            </a:r>
            <a:r>
              <a:rPr lang="ru-RU">
                <a:solidFill>
                  <a:srgbClr val="000000"/>
                </a:solidFill>
                <a:latin typeface="Calibri"/>
              </a:rPr>
              <a:t>используют для этого Интернет</a:t>
            </a:r>
            <a:endParaRPr/>
          </a:p>
        </p:txBody>
      </p:sp>
      <p:sp>
        <p:nvSpPr>
          <p:cNvPr id="87" name="CustomShape 5"/>
          <p:cNvSpPr/>
          <p:nvPr/>
        </p:nvSpPr>
        <p:spPr>
          <a:xfrm>
            <a:off x="4356000" y="1772640"/>
            <a:ext cx="431640" cy="303120"/>
          </a:xfrm>
          <a:prstGeom prst="rightArrow">
            <a:avLst>
              <a:gd fmla="val 0" name="adj1"/>
              <a:gd fmla="val 0" name="adj2"/>
            </a:avLst>
          </a:prstGeom>
          <a:solidFill>
            <a:srgbClr val="ffffff"/>
          </a:solidFill>
          <a:ln w="25560">
            <a:solidFill>
              <a:srgbClr val="4f81bd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lang="ru-RU" sz="1200">
                <a:solidFill>
                  <a:srgbClr val="2da2bf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88" name="CustomShape 6"/>
          <p:cNvSpPr/>
          <p:nvPr/>
        </p:nvSpPr>
        <p:spPr>
          <a:xfrm>
            <a:off x="5027760" y="3295440"/>
            <a:ext cx="3510000" cy="11876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3600">
                <a:solidFill>
                  <a:srgbClr val="eb641b"/>
                </a:solidFill>
                <a:latin typeface="Calibri"/>
              </a:rPr>
              <a:t>74%</a:t>
            </a:r>
            <a:r>
              <a:rPr lang="ru-RU" sz="3600">
                <a:solidFill>
                  <a:srgbClr val="2da2bf"/>
                </a:solidFill>
                <a:latin typeface="Calibri"/>
              </a:rPr>
              <a:t> </a:t>
            </a:r>
            <a:r>
              <a:rPr lang="ru-RU">
                <a:solidFill>
                  <a:srgbClr val="000000"/>
                </a:solidFill>
                <a:latin typeface="Calibri"/>
              </a:rPr>
              <a:t>выбирающих бытовую технику в сети, затем совершают покупку</a:t>
            </a:r>
            <a:endParaRPr/>
          </a:p>
        </p:txBody>
      </p:sp>
      <p:sp>
        <p:nvSpPr>
          <p:cNvPr id="89" name="CustomShape 7"/>
          <p:cNvSpPr/>
          <p:nvPr/>
        </p:nvSpPr>
        <p:spPr>
          <a:xfrm>
            <a:off x="5082840" y="4631760"/>
            <a:ext cx="352800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000">
                <a:solidFill>
                  <a:srgbClr val="eb641b"/>
                </a:solidFill>
                <a:latin typeface="Calibri"/>
              </a:rPr>
              <a:t>Где покупают? </a:t>
            </a:r>
            <a:r>
              <a:rPr lang="ru-RU" sz="1200">
                <a:solidFill>
                  <a:srgbClr val="eb641b"/>
                </a:solidFill>
                <a:latin typeface="Calibri"/>
              </a:rPr>
              <a:t>(% от выбиравших online)</a:t>
            </a:r>
            <a:endParaRPr/>
          </a:p>
        </p:txBody>
      </p:sp>
      <p:sp>
        <p:nvSpPr>
          <p:cNvPr id="90" name="CustomShape 8"/>
          <p:cNvSpPr/>
          <p:nvPr/>
        </p:nvSpPr>
        <p:spPr>
          <a:xfrm>
            <a:off x="4932000" y="1340640"/>
            <a:ext cx="3960000" cy="395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000">
                <a:solidFill>
                  <a:srgbClr val="2da2bf"/>
                </a:solidFill>
                <a:latin typeface="Arial"/>
              </a:rPr>
              <a:t>Как выбирают? </a:t>
            </a:r>
            <a:r>
              <a:rPr lang="ru-RU" sz="1200">
                <a:solidFill>
                  <a:srgbClr val="2da2bf"/>
                </a:solidFill>
                <a:latin typeface="Arial"/>
              </a:rPr>
              <a:t>(% от выбиравших online)</a:t>
            </a:r>
            <a:endParaRPr/>
          </a:p>
        </p:txBody>
      </p:sp>
      <p:sp>
        <p:nvSpPr>
          <p:cNvPr id="91" name="CustomShape 9"/>
          <p:cNvSpPr/>
          <p:nvPr/>
        </p:nvSpPr>
        <p:spPr>
          <a:xfrm>
            <a:off x="5013360" y="3215520"/>
            <a:ext cx="431640" cy="303120"/>
          </a:xfrm>
          <a:prstGeom prst="rightArrow">
            <a:avLst>
              <a:gd fmla="val 0" name="adj1"/>
              <a:gd fmla="val 0" name="adj2"/>
            </a:avLst>
          </a:prstGeom>
          <a:solidFill>
            <a:srgbClr val="ffffff"/>
          </a:solidFill>
          <a:ln w="25560">
            <a:solidFill>
              <a:srgbClr val="9bbb59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lang="ru-RU" sz="1200">
                <a:solidFill>
                  <a:srgbClr val="ffffff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92" name="CustomShape 10"/>
          <p:cNvSpPr/>
          <p:nvPr/>
        </p:nvSpPr>
        <p:spPr>
          <a:xfrm>
            <a:off x="8231400" y="4242240"/>
            <a:ext cx="431640" cy="303120"/>
          </a:xfrm>
          <a:prstGeom prst="rightArrow">
            <a:avLst>
              <a:gd fmla="val 0" name="adj1"/>
              <a:gd fmla="val 0" name="adj2"/>
            </a:avLst>
          </a:prstGeom>
          <a:solidFill>
            <a:srgbClr val="ffffff"/>
          </a:solidFill>
          <a:ln w="25560">
            <a:solidFill>
              <a:srgbClr val="9bbb59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lang="ru-RU" sz="1200">
                <a:solidFill>
                  <a:srgbClr val="ffffff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93" name="CustomShape 11"/>
          <p:cNvSpPr/>
          <p:nvPr/>
        </p:nvSpPr>
        <p:spPr>
          <a:xfrm>
            <a:off x="466920" y="3645000"/>
            <a:ext cx="431640" cy="303840"/>
          </a:xfrm>
          <a:prstGeom prst="rightArrow">
            <a:avLst>
              <a:gd fmla="val 0" name="adj1"/>
              <a:gd fmla="val 0" name="adj2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lang="ru-RU" sz="1200">
                <a:solidFill>
                  <a:srgbClr val="ffffff"/>
                </a:solidFill>
                <a:latin typeface="Calibri"/>
              </a:rPr>
              <a:t> </a:t>
            </a:r>
            <a:endParaRPr/>
          </a:p>
        </p:txBody>
      </p:sp>
      <p:graphicFrame>
        <p:nvGraphicFramePr>
          <p:cNvPr id="94" name="Диаграмма 35"/>
          <p:cNvGraphicFramePr/>
          <p:nvPr/>
        </p:nvGraphicFramePr>
        <p:xfrm>
          <a:off x="4788000" y="1845000"/>
          <a:ext cx="4248000" cy="14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descr="" id="9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00" y="1596960"/>
            <a:ext cx="753480" cy="1124280"/>
          </a:xfrm>
          <a:prstGeom prst="rect">
            <a:avLst/>
          </a:prstGeom>
        </p:spPr>
      </p:pic>
      <p:sp>
        <p:nvSpPr>
          <p:cNvPr id="96" name="CustomShape 12"/>
          <p:cNvSpPr/>
          <p:nvPr/>
        </p:nvSpPr>
        <p:spPr>
          <a:xfrm>
            <a:off x="598680" y="5135400"/>
            <a:ext cx="3919680" cy="1116000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txBody>
          <a:bodyPr anchor="ctr" bIns="45000" lIns="90000" rIns="90000" tIns="45000"/>
          <a:p>
            <a:pPr>
              <a:lnSpc>
                <a:spcPct val="110000"/>
              </a:lnSpc>
              <a:buSzPct val="60000"/>
              <a:buFont typeface="Wingdings"/>
              <a:buChar char="q"/>
            </a:pPr>
            <a:r>
              <a:rPr lang="ru-RU" sz="1600">
                <a:solidFill>
                  <a:srgbClr val="000000"/>
                </a:solidFill>
                <a:latin typeface="Calibri"/>
              </a:rPr>
              <a:t>Москва</a:t>
            </a:r>
            <a:endParaRPr/>
          </a:p>
          <a:p>
            <a:pPr>
              <a:lnSpc>
                <a:spcPct val="110000"/>
              </a:lnSpc>
              <a:buSzPct val="60000"/>
              <a:buFont typeface="Wingdings"/>
              <a:buChar char="q"/>
            </a:pPr>
            <a:r>
              <a:rPr lang="ru-RU" sz="1600">
                <a:solidFill>
                  <a:srgbClr val="000000"/>
                </a:solidFill>
                <a:latin typeface="Calibri"/>
              </a:rPr>
              <a:t>Женщины 25-44 года</a:t>
            </a:r>
            <a:endParaRPr/>
          </a:p>
          <a:p>
            <a:pPr>
              <a:lnSpc>
                <a:spcPct val="110000"/>
              </a:lnSpc>
              <a:buSzPct val="60000"/>
              <a:buFont typeface="Wingdings"/>
              <a:buChar char="q"/>
            </a:pPr>
            <a:r>
              <a:rPr lang="ru-RU" sz="1600">
                <a:solidFill>
                  <a:srgbClr val="000000"/>
                </a:solidFill>
                <a:latin typeface="Calibri"/>
              </a:rPr>
              <a:t>Специалисты, служащие, домохозяйки</a:t>
            </a:r>
            <a:endParaRPr/>
          </a:p>
          <a:p>
            <a:pPr>
              <a:lnSpc>
                <a:spcPct val="110000"/>
              </a:lnSpc>
              <a:buSzPct val="60000"/>
              <a:buFont typeface="Wingdings"/>
              <a:buChar char="q"/>
            </a:pPr>
            <a:r>
              <a:rPr lang="ru-RU" sz="1600">
                <a:solidFill>
                  <a:srgbClr val="000000"/>
                </a:solidFill>
                <a:latin typeface="Calibri"/>
              </a:rPr>
              <a:t>Продвинутые пользователи</a:t>
            </a:r>
            <a:endParaRPr/>
          </a:p>
        </p:txBody>
      </p:sp>
      <p:sp>
        <p:nvSpPr>
          <p:cNvPr id="97" name="CustomShape 13"/>
          <p:cNvSpPr/>
          <p:nvPr/>
        </p:nvSpPr>
        <p:spPr>
          <a:xfrm>
            <a:off x="4287240" y="4782600"/>
            <a:ext cx="431640" cy="303120"/>
          </a:xfrm>
          <a:prstGeom prst="rightArrow">
            <a:avLst>
              <a:gd fmla="val 0" name="adj1"/>
              <a:gd fmla="val 0" name="adj2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lang="ru-RU" sz="1200">
                <a:solidFill>
                  <a:srgbClr val="ffffff"/>
                </a:solidFill>
                <a:latin typeface="Calibri"/>
              </a:rPr>
              <a:t> </a:t>
            </a:r>
            <a:endParaRPr/>
          </a:p>
        </p:txBody>
      </p:sp>
    </p:spTree>
  </p:cSld>
  <p:timing>
    <p:tnLst>
      <p:par>
        <p:cTn dur="indefinite" id="128" nodeType="tmRoot" restart="never">
          <p:childTnLst>
            <p:seq>
              <p:cTn dur="indefinite" id="129" nodeType="mainSeq">
                <p:childTnLst>
                  <p:par>
                    <p:cTn fill="hold" id="130">
                      <p:stCondLst>
                        <p:cond delay="indefinite"/>
                      </p:stCondLst>
                      <p:childTnLst>
                        <p:par>
                          <p:cTn fill="hold" id="131">
                            <p:stCondLst>
                              <p:cond delay="0"/>
                            </p:stCondLst>
                            <p:childTnLst>
                              <p:par>
                                <p:cTn fill="hold" id="132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dur="500" fill="freeze" id="134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5">
                      <p:stCondLst>
                        <p:cond delay="indefinite"/>
                      </p:stCondLst>
                      <p:childTnLst>
                        <p:par>
                          <p:cTn fill="hold" id="136">
                            <p:stCondLst>
                              <p:cond delay="0"/>
                            </p:stCondLst>
                            <p:childTnLst>
                              <p:par>
                                <p:cTn fill="hold" id="13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39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8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42"/>
                                        <p:tgtEl>
                                          <p:spTgt spid="85">
                                            <p:txEl>
                                              <p:pRg end="89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102" st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45"/>
                                        <p:tgtEl>
                                          <p:spTgt spid="85">
                                            <p:txEl>
                                              <p:pRg end="102" st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121" st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48"/>
                                        <p:tgtEl>
                                          <p:spTgt spid="85">
                                            <p:txEl>
                                              <p:pRg end="121" st="1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140" st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51"/>
                                        <p:tgtEl>
                                          <p:spTgt spid="85">
                                            <p:txEl>
                                              <p:pRg end="140" st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54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5">
                      <p:stCondLst>
                        <p:cond delay="indefinite"/>
                      </p:stCondLst>
                      <p:childTnLst>
                        <p:par>
                          <p:cTn fill="hold" id="156">
                            <p:stCondLst>
                              <p:cond delay="0"/>
                            </p:stCondLst>
                            <p:childTnLst>
                              <p:par>
                                <p:cTn fill="hold" id="15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500" fill="freeze" id="159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500" fill="freeze" id="162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500" fill="freeze" id="165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6">
                      <p:stCondLst>
                        <p:cond delay="indefinite"/>
                      </p:stCondLst>
                      <p:childTnLst>
                        <p:par>
                          <p:cTn fill="hold" id="167">
                            <p:stCondLst>
                              <p:cond delay="0"/>
                            </p:stCondLst>
                            <p:childTnLst>
                              <p:par>
                                <p:cTn fill="hold" id="168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fill="freeze" id="17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fill="freeze" id="173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4">
                      <p:stCondLst>
                        <p:cond delay="indefinite"/>
                      </p:stCondLst>
                      <p:childTnLst>
                        <p:par>
                          <p:cTn fill="hold" id="175">
                            <p:stCondLst>
                              <p:cond delay="0"/>
                            </p:stCondLst>
                            <p:childTnLst>
                              <p:par>
                                <p:cTn fill="hold" id="176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fill="freeze" id="178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fill="freeze" id="18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fill="freeze" id="184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5">
                      <p:stCondLst>
                        <p:cond delay="indefinite"/>
                      </p:stCondLst>
                      <p:childTnLst>
                        <p:par>
                          <p:cTn fill="hold" id="186">
                            <p:stCondLst>
                              <p:cond delay="0"/>
                            </p:stCondLst>
                            <p:childTnLst>
                              <p:par>
                                <p:cTn fill="hold" id="18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fill="freeze" id="189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fill="freeze" id="192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fill="freeze" id="195"/>
                                        <p:tgtEl>
                                          <p:spTgt spid="96">
                                            <p:txEl>
                                              <p:pRg end="7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26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fill="freeze" id="198"/>
                                        <p:tgtEl>
                                          <p:spTgt spid="96">
                                            <p:txEl>
                                              <p:pRg end="26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61" st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fill="freeze" id="201"/>
                                        <p:tgtEl>
                                          <p:spTgt spid="96">
                                            <p:txEl>
                                              <p:pRg end="61" st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86" st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fill="freeze" id="204"/>
                                        <p:tgtEl>
                                          <p:spTgt spid="96">
                                            <p:txEl>
                                              <p:pRg end="86" st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82880" y="2880"/>
            <a:ext cx="6810120" cy="639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3600">
                <a:solidFill>
                  <a:srgbClr val="ff0000"/>
                </a:solidFill>
                <a:latin typeface="Calibri"/>
              </a:rPr>
              <a:t>С</a:t>
            </a:r>
            <a:r>
              <a:rPr b="1" lang="ru-RU" sz="3600">
                <a:solidFill>
                  <a:srgbClr val="000000"/>
                </a:solidFill>
                <a:latin typeface="Calibri"/>
              </a:rPr>
              <a:t>амовывоз или доставка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222120" y="2880"/>
            <a:ext cx="6173280" cy="639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3600">
                <a:solidFill>
                  <a:srgbClr val="ff0000"/>
                </a:solidFill>
                <a:latin typeface="Calibri"/>
              </a:rPr>
              <a:t>О</a:t>
            </a:r>
            <a:r>
              <a:rPr b="1" lang="ru-RU" sz="3600">
                <a:solidFill>
                  <a:srgbClr val="000000"/>
                </a:solidFill>
                <a:latin typeface="Calibri"/>
              </a:rPr>
              <a:t>т офлайну к онлайну</a:t>
            </a:r>
            <a:endParaRPr/>
          </a:p>
        </p:txBody>
      </p:sp>
      <p:pic>
        <p:nvPicPr>
          <p:cNvPr descr="" id="100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5580000" y="1268640"/>
            <a:ext cx="3131280" cy="1836720"/>
          </a:xfrm>
          <a:prstGeom prst="rect">
            <a:avLst/>
          </a:prstGeom>
        </p:spPr>
      </p:pic>
      <p:pic>
        <p:nvPicPr>
          <p:cNvPr descr="" id="101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268640"/>
            <a:ext cx="3119040" cy="1930680"/>
          </a:xfrm>
          <a:prstGeom prst="rect">
            <a:avLst/>
          </a:prstGeom>
        </p:spPr>
      </p:pic>
      <p:sp>
        <p:nvSpPr>
          <p:cNvPr id="102" name="CustomShape 2"/>
          <p:cNvSpPr/>
          <p:nvPr/>
        </p:nvSpPr>
        <p:spPr>
          <a:xfrm>
            <a:off x="3852000" y="1917000"/>
            <a:ext cx="1151640" cy="359640"/>
          </a:xfrm>
          <a:prstGeom prst="rightArrow">
            <a:avLst>
              <a:gd fmla="val 16200" name="adj1"/>
              <a:gd fmla="val 5400" name="adj2"/>
            </a:avLst>
          </a:prstGeom>
          <a:gradFill>
            <a:gsLst>
              <a:gs pos="0">
                <a:srgbClr val="2e5f99"/>
              </a:gs>
              <a:gs pos="100000">
                <a:srgbClr val="397bca"/>
              </a:gs>
            </a:gsLst>
            <a:lin ang="16200000"/>
          </a:gradFill>
          <a:ln w="9360">
            <a:solidFill>
              <a:srgbClr val="4a7ebb"/>
            </a:solidFill>
            <a:round/>
          </a:ln>
        </p:spPr>
      </p:sp>
      <p:sp>
        <p:nvSpPr>
          <p:cNvPr id="103" name="CustomShape 3"/>
          <p:cNvSpPr/>
          <p:nvPr/>
        </p:nvSpPr>
        <p:spPr>
          <a:xfrm>
            <a:off x="933120" y="3501000"/>
            <a:ext cx="1351080" cy="4255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200">
                <a:solidFill>
                  <a:srgbClr val="000000"/>
                </a:solidFill>
                <a:latin typeface="Calibri"/>
              </a:rPr>
              <a:t>Офлайн</a:t>
            </a:r>
            <a:endParaRPr/>
          </a:p>
        </p:txBody>
      </p:sp>
      <p:sp>
        <p:nvSpPr>
          <p:cNvPr id="104" name="CustomShape 4"/>
          <p:cNvSpPr/>
          <p:nvPr/>
        </p:nvSpPr>
        <p:spPr>
          <a:xfrm>
            <a:off x="6636600" y="3429000"/>
            <a:ext cx="1296360" cy="4255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200">
                <a:solidFill>
                  <a:srgbClr val="000000"/>
                </a:solidFill>
                <a:latin typeface="Calibri"/>
              </a:rPr>
              <a:t>Онлайн</a:t>
            </a:r>
            <a:endParaRPr/>
          </a:p>
        </p:txBody>
      </p:sp>
      <p:pic>
        <p:nvPicPr>
          <p:cNvPr descr="" id="105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3060000" y="3861000"/>
            <a:ext cx="3242160" cy="2160000"/>
          </a:xfrm>
          <a:prstGeom prst="rect">
            <a:avLst/>
          </a:prstGeom>
        </p:spPr>
      </p:pic>
      <p:sp>
        <p:nvSpPr>
          <p:cNvPr id="106" name="CustomShape 5"/>
          <p:cNvSpPr/>
          <p:nvPr/>
        </p:nvSpPr>
        <p:spPr>
          <a:xfrm>
            <a:off x="2205720" y="6021360"/>
            <a:ext cx="5235840" cy="4255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200">
                <a:solidFill>
                  <a:srgbClr val="000000"/>
                </a:solidFill>
                <a:latin typeface="Calibri"/>
              </a:rPr>
              <a:t>Точки продаж интернет-магазина</a:t>
            </a:r>
            <a:endParaRPr/>
          </a:p>
        </p:txBody>
      </p:sp>
      <p:sp>
        <p:nvSpPr>
          <p:cNvPr id="107" name="CustomShape 6"/>
          <p:cNvSpPr/>
          <p:nvPr/>
        </p:nvSpPr>
        <p:spPr>
          <a:xfrm>
            <a:off x="2200320" y="3429000"/>
            <a:ext cx="1151640" cy="195840"/>
          </a:xfrm>
          <a:prstGeom prst="rightArrow">
            <a:avLst>
              <a:gd fmla="val 16200" name="adj1"/>
              <a:gd fmla="val 5400" name="adj2"/>
            </a:avLst>
          </a:prstGeom>
          <a:gradFill>
            <a:gsLst>
              <a:gs pos="0">
                <a:srgbClr val="2e5f99"/>
              </a:gs>
              <a:gs pos="100000">
                <a:srgbClr val="397bca"/>
              </a:gs>
            </a:gsLst>
            <a:lin ang="13242000"/>
          </a:gradFill>
          <a:ln w="9360">
            <a:solidFill>
              <a:srgbClr val="4a7ebb"/>
            </a:solidFill>
            <a:round/>
          </a:ln>
        </p:spPr>
      </p:sp>
      <p:sp>
        <p:nvSpPr>
          <p:cNvPr id="108" name="CustomShape 7"/>
          <p:cNvSpPr/>
          <p:nvPr/>
        </p:nvSpPr>
        <p:spPr>
          <a:xfrm>
            <a:off x="7122240" y="4380840"/>
            <a:ext cx="1151640" cy="195840"/>
          </a:xfrm>
          <a:prstGeom prst="rightArrow">
            <a:avLst>
              <a:gd fmla="val 16200" name="adj1"/>
              <a:gd fmla="val 5400" name="adj2"/>
            </a:avLst>
          </a:prstGeom>
          <a:gradFill>
            <a:gsLst>
              <a:gs pos="0">
                <a:srgbClr val="2e5f99"/>
              </a:gs>
              <a:gs pos="100000">
                <a:srgbClr val="397bca"/>
              </a:gs>
            </a:gsLst>
            <a:lin ang="18630000"/>
          </a:gradFill>
          <a:ln w="9360">
            <a:solidFill>
              <a:srgbClr val="4a7ebb"/>
            </a:solidFill>
            <a:round/>
          </a:ln>
        </p:spPr>
      </p:sp>
    </p:spTree>
  </p:cSld>
  <p:timing>
    <p:tnLst>
      <p:par>
        <p:cTn dur="indefinite" id="205" nodeType="tmRoot" restart="never">
          <p:childTnLst>
            <p:seq>
              <p:cTn dur="indefinite" id="206" nodeType="mainSeq">
                <p:childTnLst>
                  <p:par>
                    <p:cTn fill="hold" id="207">
                      <p:stCondLst>
                        <p:cond delay="indefinite"/>
                      </p:stCondLst>
                      <p:childTnLst>
                        <p:par>
                          <p:cTn fill="hold" id="208">
                            <p:stCondLst>
                              <p:cond delay="0"/>
                            </p:stCondLst>
                            <p:childTnLst>
                              <p:par>
                                <p:cTn fill="hold" id="20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7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228600" y="152280"/>
            <a:ext cx="8762760" cy="552240"/>
          </a:xfrm>
          <a:prstGeom prst="rect">
            <a:avLst/>
          </a:prstGeom>
        </p:spPr>
      </p:sp>
      <p:sp>
        <p:nvSpPr>
          <p:cNvPr id="110" name="TextShape 2"/>
          <p:cNvSpPr txBox="1"/>
          <p:nvPr/>
        </p:nvSpPr>
        <p:spPr>
          <a:xfrm>
            <a:off x="457200" y="0"/>
            <a:ext cx="8229240" cy="9997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4400">
                <a:solidFill>
                  <a:srgbClr val="ff0000"/>
                </a:solidFill>
                <a:latin typeface="Calibri"/>
              </a:rPr>
              <a:t>Т</a:t>
            </a:r>
            <a:r>
              <a:rPr lang="ru-RU" sz="4400">
                <a:solidFill>
                  <a:srgbClr val="000000"/>
                </a:solidFill>
                <a:latin typeface="Calibri"/>
              </a:rPr>
              <a:t>овары на Карте</a:t>
            </a:r>
            <a:endParaRPr/>
          </a:p>
        </p:txBody>
      </p:sp>
      <p:pic>
        <p:nvPicPr>
          <p:cNvPr descr="" id="11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17160" y="1137240"/>
            <a:ext cx="8575200" cy="5531760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120240" y="2880"/>
            <a:ext cx="7207920" cy="639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3600">
                <a:solidFill>
                  <a:srgbClr val="ff0000"/>
                </a:solidFill>
                <a:latin typeface="Calibri"/>
              </a:rPr>
              <a:t>О</a:t>
            </a:r>
            <a:r>
              <a:rPr b="1" lang="ru-RU" sz="3600">
                <a:solidFill>
                  <a:srgbClr val="000000"/>
                </a:solidFill>
                <a:latin typeface="Calibri"/>
              </a:rPr>
              <a:t>флайн-точки по городам</a:t>
            </a:r>
            <a:endParaRPr/>
          </a:p>
        </p:txBody>
      </p:sp>
      <p:sp>
        <p:nvSpPr>
          <p:cNvPr id="113" name="CustomShape 2"/>
          <p:cNvSpPr/>
          <p:nvPr/>
        </p:nvSpPr>
        <p:spPr>
          <a:xfrm>
            <a:off x="971640" y="5805360"/>
            <a:ext cx="7416360" cy="12330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500">
                <a:solidFill>
                  <a:srgbClr val="000000"/>
                </a:solidFill>
                <a:latin typeface="Calibri"/>
              </a:rPr>
              <a:t>Большинство: Топ-книга (Книгомир), Эльдорадо, М.Видео, Озон, Стол заказов, Лабиринт.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683640" y="764640"/>
            <a:ext cx="6982200" cy="48240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4800">
                <a:solidFill>
                  <a:srgbClr val="000000"/>
                </a:solidFill>
                <a:latin typeface="Calibri"/>
              </a:rPr>
              <a:t>Мобильное направление – будущее?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585720" y="2880"/>
            <a:ext cx="3080880" cy="639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3600">
                <a:solidFill>
                  <a:srgbClr val="ff0000"/>
                </a:solidFill>
                <a:latin typeface="Calibri"/>
              </a:rPr>
              <a:t>Ч</a:t>
            </a:r>
            <a:r>
              <a:rPr b="1" lang="ru-RU" sz="3600">
                <a:solidFill>
                  <a:srgbClr val="000000"/>
                </a:solidFill>
                <a:latin typeface="Calibri"/>
              </a:rPr>
              <a:t>то сейчас</a:t>
            </a:r>
            <a:endParaRPr/>
          </a:p>
        </p:txBody>
      </p:sp>
      <p:sp>
        <p:nvSpPr>
          <p:cNvPr id="116" name="TextShape 2"/>
          <p:cNvSpPr txBox="1"/>
          <p:nvPr/>
        </p:nvSpPr>
        <p:spPr>
          <a:xfrm>
            <a:off x="457200" y="1285920"/>
            <a:ext cx="8229240" cy="507168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Посещаемость Яндекса – 1 млн. мобильных пользователей в день.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Посещаемость мобильного Маркета –         41 тыс. пользователей в день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Месячная аудитория Маркета в Сибири – 40 тыс. человек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Мобильное приложение под Android – 70 тыс. установок, 1500 пользователей в день.</a:t>
            </a:r>
            <a:endParaRPr/>
          </a:p>
          <a:p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-1071000" y="188640"/>
            <a:ext cx="10633680" cy="639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3600">
                <a:solidFill>
                  <a:srgbClr val="ff0000"/>
                </a:solidFill>
                <a:latin typeface="Calibri"/>
              </a:rPr>
              <a:t>С</a:t>
            </a:r>
            <a:r>
              <a:rPr b="1" lang="ru-RU" sz="3600">
                <a:solidFill>
                  <a:srgbClr val="000000"/>
                </a:solidFill>
                <a:latin typeface="Calibri"/>
              </a:rPr>
              <a:t>криншоты мобильного сайта Маркета</a:t>
            </a:r>
            <a:endParaRPr/>
          </a:p>
        </p:txBody>
      </p:sp>
      <p:pic>
        <p:nvPicPr>
          <p:cNvPr descr="" id="118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0" y="980640"/>
            <a:ext cx="3888000" cy="5832360"/>
          </a:xfrm>
          <a:prstGeom prst="rect">
            <a:avLst/>
          </a:prstGeom>
        </p:spPr>
      </p:pic>
      <p:pic>
        <p:nvPicPr>
          <p:cNvPr descr="" id="119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908640"/>
            <a:ext cx="3965760" cy="594900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Shape 1"/>
          <p:cNvSpPr txBox="1"/>
          <p:nvPr/>
        </p:nvSpPr>
        <p:spPr>
          <a:xfrm>
            <a:off x="457200" y="1285920"/>
            <a:ext cx="8229240" cy="507168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AutoNum type="arabicPeriod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Интересные факты</a:t>
            </a:r>
            <a:endParaRPr/>
          </a:p>
          <a:p>
            <a:pPr>
              <a:buSzPct val="45000"/>
              <a:buFont typeface="Arial"/>
              <a:buAutoNum type="arabicPeriod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Основные сценарии покупок</a:t>
            </a:r>
            <a:endParaRPr/>
          </a:p>
          <a:p>
            <a:pPr>
              <a:buSzPct val="45000"/>
              <a:buFont typeface="Arial"/>
              <a:buAutoNum type="arabicPeriod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Мобильное направление – будущее интернет-торговли?</a:t>
            </a:r>
            <a:r>
              <a:rPr lang="ru-RU" sz="3200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21" name="CustomShape 2"/>
          <p:cNvSpPr/>
          <p:nvPr/>
        </p:nvSpPr>
        <p:spPr>
          <a:xfrm>
            <a:off x="1458000" y="188640"/>
            <a:ext cx="3331080" cy="639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3600">
                <a:solidFill>
                  <a:srgbClr val="ff0000"/>
                </a:solidFill>
                <a:latin typeface="Calibri"/>
              </a:rPr>
              <a:t>О</a:t>
            </a:r>
            <a:r>
              <a:rPr b="1" lang="ru-RU" sz="3600">
                <a:solidFill>
                  <a:srgbClr val="000000"/>
                </a:solidFill>
                <a:latin typeface="Calibri"/>
              </a:rPr>
              <a:t>главление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-892440" y="188640"/>
            <a:ext cx="9176760" cy="639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3600">
                <a:solidFill>
                  <a:srgbClr val="ff0000"/>
                </a:solidFill>
                <a:latin typeface="Calibri"/>
              </a:rPr>
              <a:t>С</a:t>
            </a:r>
            <a:r>
              <a:rPr b="1" lang="ru-RU" sz="3600">
                <a:solidFill>
                  <a:srgbClr val="000000"/>
                </a:solidFill>
                <a:latin typeface="Calibri"/>
              </a:rPr>
              <a:t>криншоты приложения Маркета</a:t>
            </a:r>
            <a:endParaRPr/>
          </a:p>
        </p:txBody>
      </p:sp>
      <p:pic>
        <p:nvPicPr>
          <p:cNvPr descr="" id="12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827640" y="1124640"/>
            <a:ext cx="3471840" cy="5196960"/>
          </a:xfrm>
          <a:prstGeom prst="rect">
            <a:avLst/>
          </a:prstGeom>
        </p:spPr>
      </p:pic>
      <p:pic>
        <p:nvPicPr>
          <p:cNvPr descr="" id="122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860000" y="1124640"/>
            <a:ext cx="3456000" cy="5195160"/>
          </a:xfrm>
          <a:prstGeom prst="rect">
            <a:avLst/>
          </a:prstGeom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-106560" y="2880"/>
            <a:ext cx="9164520" cy="639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3600">
                <a:solidFill>
                  <a:srgbClr val="ff0000"/>
                </a:solidFill>
                <a:latin typeface="Calibri"/>
              </a:rPr>
              <a:t>С</a:t>
            </a:r>
            <a:r>
              <a:rPr b="1" lang="ru-RU" sz="3600">
                <a:solidFill>
                  <a:srgbClr val="000000"/>
                </a:solidFill>
                <a:latin typeface="Calibri"/>
              </a:rPr>
              <a:t>криншоты сайтов и приложений</a:t>
            </a:r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457200" y="1285920"/>
            <a:ext cx="8229240" cy="507168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Озон (сайт + приложения)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М.Видео (приложение)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Allsoft.ru (сайт)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Лабиринт (сайт)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Софткей (приложение)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-106560" y="2880"/>
            <a:ext cx="9164520" cy="639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3600">
                <a:solidFill>
                  <a:srgbClr val="ff0000"/>
                </a:solidFill>
                <a:latin typeface="Calibri"/>
              </a:rPr>
              <a:t>С</a:t>
            </a:r>
            <a:r>
              <a:rPr b="1" lang="ru-RU" sz="3600">
                <a:solidFill>
                  <a:srgbClr val="000000"/>
                </a:solidFill>
                <a:latin typeface="Calibri"/>
              </a:rPr>
              <a:t>криншоты сайтов и приложений</a:t>
            </a:r>
            <a:endParaRPr/>
          </a:p>
        </p:txBody>
      </p:sp>
      <p:sp>
        <p:nvSpPr>
          <p:cNvPr id="126" name="TextShape 2"/>
          <p:cNvSpPr txBox="1"/>
          <p:nvPr/>
        </p:nvSpPr>
        <p:spPr>
          <a:xfrm>
            <a:off x="457200" y="1285920"/>
            <a:ext cx="8229240" cy="507168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Озон (сайт + приложения)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М.Видео (приложение)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Allsoft.ru (сайт)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Лабиринт (сайт)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Софткей (приложение)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570240" y="2880"/>
            <a:ext cx="3162960" cy="639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3600">
                <a:solidFill>
                  <a:srgbClr val="ff0000"/>
                </a:solidFill>
                <a:latin typeface="Calibri"/>
              </a:rPr>
              <a:t>Ч</a:t>
            </a:r>
            <a:r>
              <a:rPr b="1" lang="ru-RU" sz="3600">
                <a:solidFill>
                  <a:srgbClr val="000000"/>
                </a:solidFill>
                <a:latin typeface="Calibri"/>
              </a:rPr>
              <a:t>то делать</a:t>
            </a:r>
            <a:endParaRPr/>
          </a:p>
        </p:txBody>
      </p:sp>
      <p:sp>
        <p:nvSpPr>
          <p:cNvPr id="128" name="TextShape 2"/>
          <p:cNvSpPr txBox="1"/>
          <p:nvPr/>
        </p:nvSpPr>
        <p:spPr>
          <a:xfrm>
            <a:off x="457200" y="1285920"/>
            <a:ext cx="8229240" cy="507168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Смотреть за тем, что происходит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Делать мобильный сайт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Каталог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Условия доставки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Корзина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Автоматический определять пользователя с мобильного устройства (API Яндекс.Детектор)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685800" y="1268640"/>
            <a:ext cx="6982200" cy="48240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7200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z="7200">
                <a:solidFill>
                  <a:srgbClr val="000000"/>
                </a:solidFill>
                <a:latin typeface="Calibri"/>
              </a:rPr>
              <a:t>Как </a:t>
            </a:r>
            <a:r>
              <a:rPr b="1" lang="ru-RU" sz="4800">
                <a:solidFill>
                  <a:srgbClr val="000000"/>
                </a:solidFill>
                <a:latin typeface="Calibri"/>
              </a:rPr>
              <a:t>увеличить эффективность продаж?</a:t>
            </a:r>
            <a:r>
              <a:rPr b="1" lang="ru-RU" sz="4800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z="4800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z="480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2800">
                <a:solidFill>
                  <a:srgbClr val="000000"/>
                </a:solidFill>
                <a:latin typeface="Calibri"/>
              </a:rPr>
              <a:t>Алексей Авдей</a:t>
            </a:r>
            <a:r>
              <a:rPr lang="ru-RU" sz="2800">
                <a:solidFill>
                  <a:srgbClr val="ff0000"/>
                </a:solidFill>
                <a:latin typeface="Calibri"/>
              </a:rPr>
              <a:t>
</a:t>
            </a:r>
            <a:r>
              <a:rPr lang="ru-RU" sz="2800">
                <a:solidFill>
                  <a:srgbClr val="808080"/>
                </a:solidFill>
                <a:latin typeface="Calibri"/>
              </a:rPr>
              <a:t>Сибирские интернет-недели 2011</a:t>
            </a:r>
            <a:r>
              <a:rPr lang="ru-RU" sz="2800">
                <a:solidFill>
                  <a:srgbClr val="ff0000"/>
                </a:solidFill>
                <a:latin typeface="Calibri"/>
              </a:rPr>
              <a:t>
</a:t>
            </a:r>
            <a:endParaRPr/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1285920"/>
            <a:ext cx="8229240" cy="507168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AutoNum type="arabicPeriod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Общая информация</a:t>
            </a:r>
            <a:endParaRPr/>
          </a:p>
          <a:p>
            <a:pPr>
              <a:buSzPct val="45000"/>
              <a:buFont typeface="Arial"/>
              <a:buAutoNum type="arabicPeriod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Способы получения покупателя</a:t>
            </a:r>
            <a:endParaRPr/>
          </a:p>
          <a:p>
            <a:pPr>
              <a:buSzPct val="45000"/>
              <a:buFont typeface="Arial"/>
              <a:buAutoNum type="arabicPeriod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Работа с обратной связью</a:t>
            </a:r>
            <a:endParaRPr/>
          </a:p>
          <a:p>
            <a:pPr>
              <a:buSzPct val="45000"/>
              <a:buFont typeface="Arial"/>
              <a:buAutoNum type="arabicPeriod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Основные ошибки</a:t>
            </a:r>
            <a:r>
              <a:rPr lang="ru-RU" sz="3200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31" name="CustomShape 2"/>
          <p:cNvSpPr/>
          <p:nvPr/>
        </p:nvSpPr>
        <p:spPr>
          <a:xfrm>
            <a:off x="1458000" y="188640"/>
            <a:ext cx="3331080" cy="639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3600">
                <a:solidFill>
                  <a:srgbClr val="ff0000"/>
                </a:solidFill>
                <a:latin typeface="Calibri"/>
              </a:rPr>
              <a:t>О</a:t>
            </a:r>
            <a:r>
              <a:rPr b="1" lang="ru-RU" sz="3600">
                <a:solidFill>
                  <a:srgbClr val="000000"/>
                </a:solidFill>
                <a:latin typeface="Calibri"/>
              </a:rPr>
              <a:t>главление</a:t>
            </a:r>
            <a:endParaRPr/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1285920"/>
            <a:ext cx="8229240" cy="507168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AutoNum type="arabicPeriod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Покупатели боятся интернет-торговли</a:t>
            </a:r>
            <a:endParaRPr/>
          </a:p>
          <a:p>
            <a:pPr>
              <a:buSzPct val="45000"/>
              <a:buFont typeface="Arial"/>
              <a:buAutoNum type="arabicPeriod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Неоптимальные сайты, процессы и работах с клиентами в магазинах</a:t>
            </a:r>
            <a:endParaRPr/>
          </a:p>
          <a:p>
            <a:pPr>
              <a:buSzPct val="45000"/>
              <a:buFont typeface="Arial"/>
              <a:buAutoNum type="arabicPeriod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Акцент смещен в количество заказов, а не в прибыль и удовлетворенность покупателей</a:t>
            </a:r>
            <a:endParaRPr/>
          </a:p>
          <a:p>
            <a:pPr>
              <a:buSzPct val="45000"/>
              <a:buFont typeface="Arial"/>
              <a:buAutoNum type="arabicPeriod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Ошибки не исправляются</a:t>
            </a:r>
            <a:r>
              <a:rPr lang="ru-RU" sz="3200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33" name="CustomShape 2"/>
          <p:cNvSpPr/>
          <p:nvPr/>
        </p:nvSpPr>
        <p:spPr>
          <a:xfrm>
            <a:off x="1287360" y="188640"/>
            <a:ext cx="5179680" cy="639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3600">
                <a:solidFill>
                  <a:srgbClr val="ff0000"/>
                </a:solidFill>
                <a:latin typeface="Calibri"/>
              </a:rPr>
              <a:t>Н</a:t>
            </a:r>
            <a:r>
              <a:rPr b="1" lang="ru-RU" sz="3600">
                <a:solidFill>
                  <a:srgbClr val="000000"/>
                </a:solidFill>
                <a:latin typeface="Calibri"/>
              </a:rPr>
              <a:t>а данный момент</a:t>
            </a:r>
            <a:endParaRPr/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1285920"/>
            <a:ext cx="8229240" cy="507168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AutoNum type="arabicPeriod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Его рекомендуют друзья и знакомые – львиная доля трафика прямые заходы</a:t>
            </a:r>
            <a:endParaRPr/>
          </a:p>
          <a:p>
            <a:pPr>
              <a:buSzPct val="45000"/>
              <a:buFont typeface="Arial"/>
              <a:buAutoNum type="arabicPeriod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Оптимизировано все что можно, но и дальше идут эксперименты</a:t>
            </a:r>
            <a:endParaRPr/>
          </a:p>
          <a:p>
            <a:pPr>
              <a:buSzPct val="45000"/>
              <a:buFont typeface="Arial"/>
              <a:buAutoNum type="arabicPeriod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Высокий уровень заказов через корзину</a:t>
            </a:r>
            <a:endParaRPr/>
          </a:p>
          <a:p>
            <a:pPr>
              <a:buSzPct val="45000"/>
              <a:buFont typeface="Arial"/>
              <a:buAutoNum type="arabicPeriod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Разные способы продвижения и магазин знает сколько стоит каждый канал</a:t>
            </a:r>
            <a:endParaRPr/>
          </a:p>
          <a:p>
            <a:pPr>
              <a:buSzPct val="45000"/>
              <a:buFont typeface="Arial"/>
              <a:buAutoNum type="arabicPeriod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Обратная связь от пользователя используется.</a:t>
            </a:r>
            <a:endParaRPr/>
          </a:p>
        </p:txBody>
      </p:sp>
      <p:sp>
        <p:nvSpPr>
          <p:cNvPr id="135" name="CustomShape 2"/>
          <p:cNvSpPr/>
          <p:nvPr/>
        </p:nvSpPr>
        <p:spPr>
          <a:xfrm>
            <a:off x="-607320" y="188640"/>
            <a:ext cx="9928440" cy="639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3600">
                <a:solidFill>
                  <a:srgbClr val="ff0000"/>
                </a:solidFill>
                <a:latin typeface="Calibri"/>
              </a:rPr>
              <a:t>П</a:t>
            </a:r>
            <a:r>
              <a:rPr b="1" lang="ru-RU" sz="3600">
                <a:solidFill>
                  <a:srgbClr val="000000"/>
                </a:solidFill>
                <a:latin typeface="Calibri"/>
              </a:rPr>
              <a:t>оказатели качественного магазина</a:t>
            </a:r>
            <a:endParaRPr/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1285920"/>
            <a:ext cx="8229240" cy="507168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AutoNum type="arabicPeriod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Сайт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Измеряйте конверсию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Смотрите на удачных конкурентов, исправляйте ошибки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Тестируйте на простых пользователях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Занимайтесь ценобразованием</a:t>
            </a:r>
            <a:endParaRPr/>
          </a:p>
          <a:p>
            <a:pPr>
              <a:buSzPct val="45000"/>
              <a:buFont typeface="Arial"/>
              <a:buAutoNum type="arabicPeriod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Внутренние и внешние процессы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Введите KPI (время оформления заказа, доставки)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Найдите бутылочные горлышки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Работайте с людьми – они могут больше чем вы думаете</a:t>
            </a:r>
            <a:r>
              <a:rPr lang="ru-RU" sz="2800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37" name="CustomShape 2"/>
          <p:cNvSpPr/>
          <p:nvPr/>
        </p:nvSpPr>
        <p:spPr>
          <a:xfrm>
            <a:off x="107280" y="116640"/>
            <a:ext cx="8707680" cy="639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3600">
                <a:solidFill>
                  <a:srgbClr val="ff0000"/>
                </a:solidFill>
                <a:latin typeface="Calibri"/>
              </a:rPr>
              <a:t>О</a:t>
            </a:r>
            <a:r>
              <a:rPr b="1" lang="ru-RU" sz="3600">
                <a:solidFill>
                  <a:srgbClr val="000000"/>
                </a:solidFill>
                <a:latin typeface="Calibri"/>
              </a:rPr>
              <a:t>птимизация сайта и процессов</a:t>
            </a:r>
            <a:endParaRPr/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8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107640" y="999000"/>
            <a:ext cx="8999640" cy="5651280"/>
          </a:xfrm>
          <a:prstGeom prst="rect">
            <a:avLst/>
          </a:prstGeom>
        </p:spPr>
      </p:pic>
      <p:pic>
        <p:nvPicPr>
          <p:cNvPr descr="" id="139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6360" y="1124640"/>
            <a:ext cx="9143640" cy="5160240"/>
          </a:xfrm>
          <a:prstGeom prst="rect">
            <a:avLst/>
          </a:prstGeom>
        </p:spPr>
      </p:pic>
      <p:sp>
        <p:nvSpPr>
          <p:cNvPr id="140" name="CustomShape 1"/>
          <p:cNvSpPr/>
          <p:nvPr/>
        </p:nvSpPr>
        <p:spPr>
          <a:xfrm>
            <a:off x="407160" y="116640"/>
            <a:ext cx="6247800" cy="639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3600">
                <a:solidFill>
                  <a:srgbClr val="ff0000"/>
                </a:solidFill>
                <a:latin typeface="Calibri"/>
              </a:rPr>
              <a:t>П</a:t>
            </a:r>
            <a:r>
              <a:rPr b="1" lang="ru-RU" sz="3600">
                <a:solidFill>
                  <a:srgbClr val="000000"/>
                </a:solidFill>
                <a:latin typeface="Calibri"/>
              </a:rPr>
              <a:t>римеры: нет доверия</a:t>
            </a:r>
            <a:endParaRPr/>
          </a:p>
        </p:txBody>
      </p:sp>
    </p:spTree>
  </p:cSld>
  <p:timing>
    <p:tnLst>
      <p:par>
        <p:cTn dur="indefinite" id="219" nodeType="tmRoot" restart="never">
          <p:childTnLst>
            <p:seq>
              <p:cTn dur="indefinite" id="220" nodeType="mainSeq">
                <p:childTnLst>
                  <p:par>
                    <p:cTn fill="hold" id="221">
                      <p:stCondLst>
                        <p:cond delay="indefinite"/>
                      </p:stCondLst>
                      <p:childTnLst>
                        <p:par>
                          <p:cTn fill="hold" id="222">
                            <p:stCondLst>
                              <p:cond delay="0"/>
                            </p:stCondLst>
                            <p:childTnLst>
                              <p:par>
                                <p:cTn fill="hold" id="22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Shape 1"/>
          <p:cNvSpPr txBox="1"/>
          <p:nvPr/>
        </p:nvSpPr>
        <p:spPr>
          <a:xfrm>
            <a:off x="685800" y="1268640"/>
            <a:ext cx="6982200" cy="48240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7200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z="4800">
                <a:solidFill>
                  <a:srgbClr val="000000"/>
                </a:solidFill>
                <a:latin typeface="Calibri"/>
              </a:rPr>
              <a:t>Интересные факты</a:t>
            </a:r>
            <a:r>
              <a:rPr b="1" lang="ru-RU" sz="4800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z="480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2800">
                <a:solidFill>
                  <a:srgbClr val="ff0000"/>
                </a:solidFill>
                <a:latin typeface="Calibri"/>
              </a:rPr>
              <a:t>
</a:t>
            </a:r>
            <a:endParaRPr/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325800" y="116640"/>
            <a:ext cx="6810120" cy="639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3600">
                <a:solidFill>
                  <a:srgbClr val="ff0000"/>
                </a:solidFill>
                <a:latin typeface="Calibri"/>
              </a:rPr>
              <a:t>П</a:t>
            </a:r>
            <a:r>
              <a:rPr b="1" lang="ru-RU" sz="3600">
                <a:solidFill>
                  <a:srgbClr val="000000"/>
                </a:solidFill>
                <a:latin typeface="Calibri"/>
              </a:rPr>
              <a:t>римеры: спрятана цена</a:t>
            </a:r>
            <a:endParaRPr/>
          </a:p>
        </p:txBody>
      </p:sp>
      <p:pic>
        <p:nvPicPr>
          <p:cNvPr descr="" id="14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915840"/>
            <a:ext cx="9143640" cy="5681160"/>
          </a:xfrm>
          <a:prstGeom prst="rect">
            <a:avLst/>
          </a:prstGeom>
        </p:spPr>
      </p:pic>
      <p:pic>
        <p:nvPicPr>
          <p:cNvPr descr="" id="14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16360"/>
            <a:ext cx="9143640" cy="5480640"/>
          </a:xfrm>
          <a:prstGeom prst="rect">
            <a:avLst/>
          </a:prstGeom>
        </p:spPr>
      </p:pic>
    </p:spTree>
  </p:cSld>
  <p:timing>
    <p:tnLst>
      <p:par>
        <p:cTn dur="indefinite" id="225" nodeType="tmRoot" restart="never">
          <p:childTnLst>
            <p:seq>
              <p:cTn dur="indefinite" id="226" nodeType="mainSeq">
                <p:childTnLst>
                  <p:par>
                    <p:cTn fill="hold" id="227">
                      <p:stCondLst>
                        <p:cond delay="indefinite"/>
                      </p:stCondLst>
                      <p:childTnLst>
                        <p:par>
                          <p:cTn fill="hold" id="228">
                            <p:stCondLst>
                              <p:cond delay="0"/>
                            </p:stCondLst>
                            <p:childTnLst>
                              <p:par>
                                <p:cTn fill="hold" id="22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560520" y="116640"/>
            <a:ext cx="5059080" cy="639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3600">
                <a:solidFill>
                  <a:srgbClr val="ff0000"/>
                </a:solidFill>
                <a:latin typeface="Calibri"/>
              </a:rPr>
              <a:t>П</a:t>
            </a:r>
            <a:r>
              <a:rPr b="1" lang="ru-RU" sz="3600">
                <a:solidFill>
                  <a:srgbClr val="000000"/>
                </a:solidFill>
                <a:latin typeface="Calibri"/>
              </a:rPr>
              <a:t>римеры: Озон.ру</a:t>
            </a:r>
            <a:endParaRPr/>
          </a:p>
        </p:txBody>
      </p:sp>
      <p:pic>
        <p:nvPicPr>
          <p:cNvPr descr="" id="14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759600"/>
            <a:ext cx="9143640" cy="5765400"/>
          </a:xfrm>
          <a:prstGeom prst="rect">
            <a:avLst/>
          </a:prstGeom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57200" y="0"/>
            <a:ext cx="8229240" cy="9997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4400">
                <a:solidFill>
                  <a:srgbClr val="ff0000"/>
                </a:solidFill>
                <a:latin typeface="Calibri"/>
              </a:rPr>
              <a:t>Р</a:t>
            </a:r>
            <a:r>
              <a:rPr lang="ru-RU" sz="4400">
                <a:solidFill>
                  <a:srgbClr val="000000"/>
                </a:solidFill>
                <a:latin typeface="Calibri"/>
              </a:rPr>
              <a:t>аспределение кликов по цене</a:t>
            </a:r>
            <a:endParaRPr/>
          </a:p>
        </p:txBody>
      </p:sp>
      <p:sp>
        <p:nvSpPr>
          <p:cNvPr id="147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211151F1-1181-41E1-81B1-8121E1614101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graphicFrame>
        <p:nvGraphicFramePr>
          <p:cNvPr id="148" name="Chart 5"/>
          <p:cNvGraphicFramePr/>
          <p:nvPr/>
        </p:nvGraphicFramePr>
        <p:xfrm>
          <a:off x="457200" y="838080"/>
          <a:ext cx="8330760" cy="5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9" name="Line 3"/>
          <p:cNvSpPr/>
          <p:nvPr/>
        </p:nvSpPr>
        <p:spPr>
          <a:xfrm flipV="1">
            <a:off x="5103720" y="914400"/>
            <a:ext cx="1440" cy="5029920"/>
          </a:xfrm>
          <a:prstGeom prst="line">
            <a:avLst/>
          </a:prstGeom>
          <a:ln w="12600">
            <a:solidFill>
              <a:srgbClr val="808080"/>
            </a:solidFill>
            <a:round/>
          </a:ln>
        </p:spPr>
      </p:sp>
      <p:sp>
        <p:nvSpPr>
          <p:cNvPr id="150" name="CustomShape 4"/>
          <p:cNvSpPr/>
          <p:nvPr/>
        </p:nvSpPr>
        <p:spPr>
          <a:xfrm>
            <a:off x="5447880" y="6324480"/>
            <a:ext cx="375588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>
                <a:solidFill>
                  <a:srgbClr val="000000"/>
                </a:solidFill>
                <a:latin typeface="Calibri"/>
              </a:rPr>
              <a:t>Цена товара больше средней</a:t>
            </a:r>
            <a:endParaRPr/>
          </a:p>
        </p:txBody>
      </p:sp>
      <p:sp>
        <p:nvSpPr>
          <p:cNvPr id="151" name="CustomShape 5"/>
          <p:cNvSpPr/>
          <p:nvPr/>
        </p:nvSpPr>
        <p:spPr>
          <a:xfrm>
            <a:off x="724320" y="6324480"/>
            <a:ext cx="378972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>
                <a:solidFill>
                  <a:srgbClr val="000000"/>
                </a:solidFill>
                <a:latin typeface="Calibri"/>
              </a:rPr>
              <a:t>Цена товара меньше средней</a:t>
            </a:r>
            <a:endParaRPr/>
          </a:p>
        </p:txBody>
      </p:sp>
    </p:spTree>
  </p:cSld>
  <p:timing>
    <p:tnLst>
      <p:par>
        <p:cTn dur="indefinite" id="231" nodeType="tmRoot" restart="never">
          <p:childTnLst>
            <p:seq>
              <p:cTn dur="indefinite" id="232" nodeType="mainSeq">
                <p:childTnLst>
                  <p:par>
                    <p:cTn fill="hold" id="233">
                      <p:stCondLst>
                        <p:cond delay="indefinite"/>
                      </p:stCondLst>
                      <p:childTnLst>
                        <p:par>
                          <p:cTn fill="hold" id="234">
                            <p:stCondLst>
                              <p:cond delay="0"/>
                            </p:stCondLst>
                            <p:childTnLst>
                              <p:par>
                                <p:cTn fill="hold" id="23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7">
                      <p:stCondLst>
                        <p:cond delay="indefinite"/>
                      </p:stCondLst>
                      <p:childTnLst>
                        <p:par>
                          <p:cTn fill="hold" id="238">
                            <p:stCondLst>
                              <p:cond delay="0"/>
                            </p:stCondLst>
                            <p:childTnLst>
                              <p:par>
                                <p:cTn fill="hold" id="23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457200" y="0"/>
            <a:ext cx="8229240" cy="9997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4400">
                <a:solidFill>
                  <a:srgbClr val="ff0000"/>
                </a:solidFill>
                <a:latin typeface="Calibri"/>
              </a:rPr>
              <a:t>Ф</a:t>
            </a:r>
            <a:r>
              <a:rPr lang="ru-RU" sz="4400">
                <a:solidFill>
                  <a:srgbClr val="000000"/>
                </a:solidFill>
                <a:latin typeface="Calibri"/>
              </a:rPr>
              <a:t>ункции систем статистики</a:t>
            </a:r>
            <a:endParaRPr/>
          </a:p>
        </p:txBody>
      </p:sp>
      <p:sp>
        <p:nvSpPr>
          <p:cNvPr id="153" name="TextShape 2"/>
          <p:cNvSpPr txBox="1"/>
          <p:nvPr/>
        </p:nvSpPr>
        <p:spPr>
          <a:xfrm>
            <a:off x="457200" y="1285920"/>
            <a:ext cx="8229240" cy="507168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Достижение целей (конверсия)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Карта кликов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Тепловая карта ссылок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A/B-тестинг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Передача содержимого корзины после заказа</a:t>
            </a:r>
            <a:endParaRPr/>
          </a:p>
          <a:p>
            <a:endParaRPr/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457200" y="1285920"/>
            <a:ext cx="8229240" cy="507168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AutoNum type="arabicPeriod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Отзывы на торговых площадках</a:t>
            </a:r>
            <a:endParaRPr/>
          </a:p>
          <a:p>
            <a:pPr>
              <a:buSzPct val="45000"/>
              <a:buFont typeface="Arial"/>
              <a:buAutoNum type="arabicPeriod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Форма сбора отзывов на сайте</a:t>
            </a:r>
            <a:endParaRPr/>
          </a:p>
          <a:p>
            <a:pPr>
              <a:buSzPct val="45000"/>
              <a:buFont typeface="Arial"/>
              <a:buAutoNum type="arabicPeriod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Звонки покупателям после обслуживания</a:t>
            </a:r>
            <a:endParaRPr/>
          </a:p>
          <a:p>
            <a:pPr>
              <a:buSzPct val="45000"/>
              <a:buFont typeface="Arial"/>
              <a:buAutoNum type="arabicPeriod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Тайный покупатель</a:t>
            </a:r>
            <a:endParaRPr/>
          </a:p>
          <a:p>
            <a:pPr>
              <a:buSzPct val="45000"/>
              <a:buFont typeface="Arial"/>
              <a:buAutoNum type="arabicPeriod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Работа с персоналом. Менеджер и курьер – лицо вашего магазина.</a:t>
            </a:r>
            <a:r>
              <a:rPr lang="ru-RU" sz="3200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55" name="CustomShape 2"/>
          <p:cNvSpPr/>
          <p:nvPr/>
        </p:nvSpPr>
        <p:spPr>
          <a:xfrm>
            <a:off x="355320" y="116640"/>
            <a:ext cx="8450280" cy="639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3600">
                <a:solidFill>
                  <a:srgbClr val="ff0000"/>
                </a:solidFill>
                <a:latin typeface="Calibri"/>
              </a:rPr>
              <a:t>И</a:t>
            </a:r>
            <a:r>
              <a:rPr b="1" lang="ru-RU" sz="3600">
                <a:solidFill>
                  <a:srgbClr val="000000"/>
                </a:solidFill>
                <a:latin typeface="Calibri"/>
              </a:rPr>
              <a:t>спользование обратной связи</a:t>
            </a:r>
            <a:endParaRPr/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533520" y="0"/>
            <a:ext cx="7278480" cy="10774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ff0000"/>
                </a:solidFill>
                <a:latin typeface="Calibri"/>
              </a:rPr>
              <a:t>Р</a:t>
            </a:r>
            <a:r>
              <a:rPr lang="ru-RU" sz="4400">
                <a:solidFill>
                  <a:srgbClr val="000000"/>
                </a:solidFill>
                <a:latin typeface="Calibri"/>
              </a:rPr>
              <a:t>екомендации по работе с отзывами</a:t>
            </a:r>
            <a:endParaRPr/>
          </a:p>
        </p:txBody>
      </p:sp>
      <p:sp>
        <p:nvSpPr>
          <p:cNvPr id="157" name="CustomShape 2"/>
          <p:cNvSpPr/>
          <p:nvPr/>
        </p:nvSpPr>
        <p:spPr>
          <a:xfrm>
            <a:off x="685800" y="1523880"/>
            <a:ext cx="7238520" cy="55461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Calibri"/>
              <a:buAutoNum type="arabicPeriod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Отвечайте на отзывы, общайтесь с покупателями. Исправляйте недостатки.</a:t>
            </a:r>
            <a:endParaRPr/>
          </a:p>
          <a:p>
            <a:pPr>
              <a:buSzPct val="45000"/>
              <a:buFont typeface="Calibri"/>
              <a:buAutoNum type="arabicPeriod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Не пытайтесь накрутить отзывы – страдают настоящие отзывы</a:t>
            </a:r>
            <a:endParaRPr/>
          </a:p>
          <a:p>
            <a:pPr>
              <a:buSzPct val="45000"/>
              <a:buFont typeface="Calibri"/>
              <a:buAutoNum type="arabicPeriod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Рассылки покупателям, которые у вас только что купили товар. Пример: booking.com</a:t>
            </a:r>
            <a:endParaRPr/>
          </a:p>
          <a:p>
            <a:pPr>
              <a:buSzPct val="45000"/>
              <a:buFont typeface="Calibri"/>
              <a:buAutoNum type="arabicPeriod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Придумайте программы мотивации – оставьте отзыв после покупки и получите 5% скидки на следующую покупку.</a:t>
            </a:r>
            <a:endParaRPr/>
          </a:p>
          <a:p>
            <a:pPr>
              <a:buSzPct val="45000"/>
              <a:buFont typeface="Calibri"/>
              <a:buAutoNum type="arabicPeriod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Поставьте баннер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Calibri"/>
              </a:rPr>
              <a:t>       </a:t>
            </a:r>
            <a:r>
              <a:rPr lang="ru-RU" sz="2400">
                <a:solidFill>
                  <a:srgbClr val="000000"/>
                </a:solidFill>
                <a:latin typeface="Calibri"/>
              </a:rPr>
              <a:t>с просьбой оценить магазин</a:t>
            </a:r>
            <a:endParaRPr/>
          </a:p>
          <a:p>
            <a:endParaRPr/>
          </a:p>
        </p:txBody>
      </p:sp>
      <p:pic>
        <p:nvPicPr>
          <p:cNvPr descr="" id="158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5086440" y="4565160"/>
            <a:ext cx="3301560" cy="1383840"/>
          </a:xfrm>
          <a:prstGeom prst="rect">
            <a:avLst/>
          </a:prstGeom>
        </p:spPr>
      </p:pic>
    </p:spTree>
  </p:cSld>
  <p:timing>
    <p:tnLst>
      <p:par>
        <p:cTn dur="indefinite" id="241" nodeType="tmRoot" restart="never">
          <p:childTnLst>
            <p:seq>
              <p:cTn dur="indefinite" id="242" nodeType="mainSeq">
                <p:childTnLst>
                  <p:par>
                    <p:cTn fill="hold" id="243">
                      <p:stCondLst>
                        <p:cond delay="indefinite"/>
                      </p:stCondLst>
                      <p:childTnLst>
                        <p:par>
                          <p:cTn fill="hold" id="244">
                            <p:stCondLst>
                              <p:cond delay="0"/>
                            </p:stCondLst>
                            <p:childTnLst>
                              <p:par>
                                <p:cTn fill="hold" id="24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457200" y="0"/>
            <a:ext cx="8229240" cy="9997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4400">
                <a:solidFill>
                  <a:srgbClr val="ff0000"/>
                </a:solidFill>
                <a:latin typeface="Calibri"/>
              </a:rPr>
              <a:t>Б</a:t>
            </a:r>
            <a:r>
              <a:rPr lang="ru-RU" sz="4400">
                <a:solidFill>
                  <a:srgbClr val="000000"/>
                </a:solidFill>
                <a:latin typeface="Calibri"/>
              </a:rPr>
              <a:t>ыть не как все</a:t>
            </a:r>
            <a:endParaRPr/>
          </a:p>
        </p:txBody>
      </p:sp>
      <p:pic>
        <p:nvPicPr>
          <p:cNvPr descr="" id="160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079640" y="1098720"/>
            <a:ext cx="6984720" cy="4660560"/>
          </a:xfrm>
          <a:prstGeom prst="rect">
            <a:avLst/>
          </a:prstGeom>
        </p:spPr>
      </p:pic>
      <p:pic>
        <p:nvPicPr>
          <p:cNvPr descr="" id="161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0" y="1295280"/>
            <a:ext cx="6781320" cy="4476240"/>
          </a:xfrm>
          <a:prstGeom prst="rect">
            <a:avLst/>
          </a:prstGeom>
        </p:spPr>
      </p:pic>
    </p:spTree>
  </p:cSld>
  <p:timing>
    <p:tnLst>
      <p:par>
        <p:cTn dur="indefinite" id="247" nodeType="tmRoot" restart="never">
          <p:childTnLst>
            <p:seq>
              <p:cTn dur="indefinite" id="248" nodeType="mainSeq">
                <p:childTnLst>
                  <p:par>
                    <p:cTn fill="hold" id="249">
                      <p:stCondLst>
                        <p:cond delay="indefinite"/>
                      </p:stCondLst>
                      <p:childTnLst>
                        <p:par>
                          <p:cTn fill="hold" id="250">
                            <p:stCondLst>
                              <p:cond delay="0"/>
                            </p:stCondLst>
                            <p:childTnLst>
                              <p:par>
                                <p:cTn fill="hold" id="251" nodeType="click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5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57200" y="0"/>
            <a:ext cx="8229240" cy="9997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4400">
                <a:solidFill>
                  <a:srgbClr val="ff0000"/>
                </a:solidFill>
                <a:latin typeface="Calibri"/>
              </a:rPr>
              <a:t>С</a:t>
            </a:r>
            <a:r>
              <a:rPr lang="ru-RU" sz="4400">
                <a:solidFill>
                  <a:srgbClr val="000000"/>
                </a:solidFill>
                <a:latin typeface="Calibri"/>
              </a:rPr>
              <a:t>труктурированные сниппеты</a:t>
            </a:r>
            <a:endParaRPr/>
          </a:p>
        </p:txBody>
      </p:sp>
      <p:pic>
        <p:nvPicPr>
          <p:cNvPr descr="" id="163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052640"/>
            <a:ext cx="9143640" cy="5276880"/>
          </a:xfrm>
          <a:prstGeom prst="rect">
            <a:avLst/>
          </a:prstGeom>
        </p:spPr>
      </p:pic>
      <p:pic>
        <p:nvPicPr>
          <p:cNvPr descr="" id="16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78160" y="2061000"/>
            <a:ext cx="8241840" cy="1333080"/>
          </a:xfrm>
          <a:prstGeom prst="rect">
            <a:avLst/>
          </a:prstGeom>
        </p:spPr>
      </p:pic>
    </p:spTree>
  </p:cSld>
  <p:timing>
    <p:tnLst>
      <p:par>
        <p:cTn dur="indefinite" id="255" nodeType="tmRoot" restart="never">
          <p:childTnLst>
            <p:seq>
              <p:cTn dur="indefinite" id="256" nodeType="mainSeq">
                <p:childTnLst>
                  <p:par>
                    <p:cTn fill="hold" id="257">
                      <p:stCondLst>
                        <p:cond delay="indefinite"/>
                      </p:stCondLst>
                      <p:childTnLst>
                        <p:par>
                          <p:cTn fill="hold" id="258">
                            <p:stCondLst>
                              <p:cond delay="0"/>
                            </p:stCondLst>
                            <p:childTnLst>
                              <p:par>
                                <p:cTn fill="hold" id="25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stomShape 1"/>
          <p:cNvSpPr/>
          <p:nvPr/>
        </p:nvSpPr>
        <p:spPr>
          <a:xfrm>
            <a:off x="-1467000" y="188640"/>
            <a:ext cx="12176280" cy="639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3600">
                <a:solidFill>
                  <a:srgbClr val="ff0000"/>
                </a:solidFill>
                <a:latin typeface="Calibri"/>
              </a:rPr>
              <a:t>З</a:t>
            </a:r>
            <a:r>
              <a:rPr b="1" lang="ru-RU" sz="3600">
                <a:solidFill>
                  <a:srgbClr val="000000"/>
                </a:solidFill>
                <a:latin typeface="Calibri"/>
              </a:rPr>
              <a:t>апрос [интернет-магазин] в регионе Сибирь</a:t>
            </a:r>
            <a:endParaRPr/>
          </a:p>
        </p:txBody>
      </p:sp>
      <p:sp>
        <p:nvSpPr>
          <p:cNvPr id="24" name="Line 2"/>
          <p:cNvSpPr/>
          <p:nvPr/>
        </p:nvSpPr>
        <p:spPr>
          <a:xfrm flipV="1">
            <a:off x="4860000" y="1268640"/>
            <a:ext cx="0" cy="381636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25" name="CustomShape 3"/>
          <p:cNvSpPr/>
          <p:nvPr/>
        </p:nvSpPr>
        <p:spPr>
          <a:xfrm>
            <a:off x="1406160" y="1996200"/>
            <a:ext cx="1637640" cy="7761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4500">
                <a:solidFill>
                  <a:srgbClr val="bfbfbf"/>
                </a:solidFill>
                <a:latin typeface="Calibri"/>
              </a:rPr>
              <a:t>2009</a:t>
            </a:r>
            <a:endParaRPr/>
          </a:p>
        </p:txBody>
      </p:sp>
      <p:sp>
        <p:nvSpPr>
          <p:cNvPr id="26" name="CustomShape 4"/>
          <p:cNvSpPr/>
          <p:nvPr/>
        </p:nvSpPr>
        <p:spPr>
          <a:xfrm>
            <a:off x="4862520" y="1996200"/>
            <a:ext cx="1637640" cy="7761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4500">
                <a:solidFill>
                  <a:srgbClr val="bfbfbf"/>
                </a:solidFill>
                <a:latin typeface="Calibri"/>
              </a:rPr>
              <a:t>2010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stomShape 1"/>
          <p:cNvSpPr/>
          <p:nvPr/>
        </p:nvSpPr>
        <p:spPr>
          <a:xfrm>
            <a:off x="-1190520" y="190440"/>
            <a:ext cx="11104560" cy="639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3600">
                <a:solidFill>
                  <a:srgbClr val="ff0000"/>
                </a:solidFill>
                <a:latin typeface="Calibri"/>
              </a:rPr>
              <a:t>Р</a:t>
            </a:r>
            <a:r>
              <a:rPr b="1" lang="ru-RU" sz="3600">
                <a:solidFill>
                  <a:srgbClr val="000000"/>
                </a:solidFill>
                <a:latin typeface="Calibri"/>
              </a:rPr>
              <a:t>ост посещаемости Маркета в 2010 году</a:t>
            </a:r>
            <a:endParaRPr/>
          </a:p>
        </p:txBody>
      </p:sp>
      <p:pic>
        <p:nvPicPr>
          <p:cNvPr descr="" id="28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683640" y="1340640"/>
            <a:ext cx="8126640" cy="475200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stomShape 1"/>
          <p:cNvSpPr/>
          <p:nvPr/>
        </p:nvSpPr>
        <p:spPr>
          <a:xfrm>
            <a:off x="-213120" y="188640"/>
            <a:ext cx="5403600" cy="639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3600">
                <a:solidFill>
                  <a:srgbClr val="ff0000"/>
                </a:solidFill>
                <a:latin typeface="Calibri"/>
              </a:rPr>
              <a:t>И</a:t>
            </a:r>
            <a:r>
              <a:rPr b="1" lang="ru-RU" sz="3600">
                <a:solidFill>
                  <a:srgbClr val="000000"/>
                </a:solidFill>
                <a:latin typeface="Calibri"/>
              </a:rPr>
              <a:t>нтернет-магазины</a:t>
            </a:r>
            <a:endParaRPr/>
          </a:p>
        </p:txBody>
      </p:sp>
      <p:sp>
        <p:nvSpPr>
          <p:cNvPr id="30" name="TextShape 2"/>
          <p:cNvSpPr txBox="1"/>
          <p:nvPr/>
        </p:nvSpPr>
        <p:spPr>
          <a:xfrm>
            <a:off x="323640" y="1556640"/>
            <a:ext cx="4042440" cy="507168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lang="ru-RU" sz="2500">
                <a:solidFill>
                  <a:srgbClr val="000000"/>
                </a:solidFill>
                <a:latin typeface="Calibri"/>
                <a:hlinkClick r:id="rId1"/>
              </a:rPr>
              <a:t>www.svyaznoy.ru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2500">
                <a:solidFill>
                  <a:srgbClr val="000000"/>
                </a:solidFill>
                <a:latin typeface="Calibri"/>
                <a:hlinkClick r:id="rId2"/>
              </a:rPr>
              <a:t>www.opentech.ru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2500">
                <a:solidFill>
                  <a:srgbClr val="000000"/>
                </a:solidFill>
                <a:latin typeface="Calibri"/>
                <a:hlinkClick r:id="rId3"/>
              </a:rPr>
              <a:t>www.dns</a:t>
            </a:r>
            <a:r>
              <a:rPr lang="ru-RU" sz="2500">
                <a:solidFill>
                  <a:srgbClr val="000000"/>
                </a:solidFill>
                <a:latin typeface="Calibri"/>
                <a:hlinkClick r:id="rId4"/>
              </a:rPr>
              <a:t>-</a:t>
            </a:r>
            <a:r>
              <a:rPr lang="ru-RU" sz="2500">
                <a:solidFill>
                  <a:srgbClr val="000000"/>
                </a:solidFill>
                <a:latin typeface="Calibri"/>
                <a:hlinkClick r:id="rId5"/>
              </a:rPr>
              <a:t>shop.ru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2500">
                <a:solidFill>
                  <a:srgbClr val="000000"/>
                </a:solidFill>
                <a:latin typeface="Calibri"/>
                <a:hlinkClick r:id="rId6"/>
              </a:rPr>
              <a:t>www.shop</a:t>
            </a:r>
            <a:r>
              <a:rPr lang="ru-RU" sz="2500">
                <a:solidFill>
                  <a:srgbClr val="000000"/>
                </a:solidFill>
                <a:latin typeface="Calibri"/>
                <a:hlinkClick r:id="rId7"/>
              </a:rPr>
              <a:t>-n1.</a:t>
            </a:r>
            <a:r>
              <a:rPr lang="ru-RU" sz="2500">
                <a:solidFill>
                  <a:srgbClr val="000000"/>
                </a:solidFill>
                <a:latin typeface="Calibri"/>
                <a:hlinkClick r:id="rId8"/>
              </a:rPr>
              <a:t>ru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2500">
                <a:solidFill>
                  <a:srgbClr val="000000"/>
                </a:solidFill>
                <a:latin typeface="Calibri"/>
                <a:hlinkClick r:id="rId9"/>
              </a:rPr>
              <a:t>www.morepokupok.ru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2500">
                <a:solidFill>
                  <a:srgbClr val="000000"/>
                </a:solidFill>
                <a:latin typeface="Calibri"/>
                <a:hlinkClick r:id="rId10"/>
              </a:rPr>
              <a:t>www.euroset.ru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2500">
                <a:solidFill>
                  <a:srgbClr val="000000"/>
                </a:solidFill>
                <a:latin typeface="Calibri"/>
                <a:hlinkClick r:id="rId11"/>
              </a:rPr>
              <a:t>www.technocity.ru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2500">
                <a:solidFill>
                  <a:srgbClr val="000000"/>
                </a:solidFill>
                <a:latin typeface="Calibri"/>
                <a:hlinkClick r:id="rId12"/>
              </a:rPr>
              <a:t>www.celler.ru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2500">
                <a:solidFill>
                  <a:srgbClr val="000000"/>
                </a:solidFill>
                <a:latin typeface="Calibri"/>
                <a:hlinkClick r:id="rId13"/>
              </a:rPr>
              <a:t>www.sotmarket.ru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2500">
                <a:solidFill>
                  <a:srgbClr val="000000"/>
                </a:solidFill>
                <a:latin typeface="Calibri"/>
                <a:hlinkClick r:id="rId14"/>
              </a:rPr>
              <a:t>www.ritmmarket.ru</a:t>
            </a:r>
            <a:endParaRPr/>
          </a:p>
          <a:p>
            <a:endParaRPr/>
          </a:p>
        </p:txBody>
      </p:sp>
      <p:sp>
        <p:nvSpPr>
          <p:cNvPr id="31" name="CustomShape 3"/>
          <p:cNvSpPr/>
          <p:nvPr/>
        </p:nvSpPr>
        <p:spPr>
          <a:xfrm>
            <a:off x="288000" y="980640"/>
            <a:ext cx="3693600" cy="547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000">
                <a:solidFill>
                  <a:srgbClr val="000000"/>
                </a:solidFill>
                <a:latin typeface="Calibri"/>
              </a:rPr>
              <a:t>Локальные – 40%</a:t>
            </a:r>
            <a:endParaRPr/>
          </a:p>
        </p:txBody>
      </p:sp>
      <p:sp>
        <p:nvSpPr>
          <p:cNvPr id="32" name="CustomShape 4"/>
          <p:cNvSpPr/>
          <p:nvPr/>
        </p:nvSpPr>
        <p:spPr>
          <a:xfrm>
            <a:off x="4716000" y="1556640"/>
            <a:ext cx="4042440" cy="4680000"/>
          </a:xfrm>
          <a:prstGeom prst="rect">
            <a:avLst/>
          </a:prstGeom>
        </p:spPr>
        <p:txBody>
          <a:bodyPr/>
          <a:p>
            <a:r>
              <a:rPr lang="ru-RU" sz="2500">
                <a:solidFill>
                  <a:srgbClr val="000000"/>
                </a:solidFill>
                <a:latin typeface="Calibri"/>
                <a:hlinkClick r:id="rId15"/>
              </a:rPr>
              <a:t>www.ozon.ru</a:t>
            </a:r>
            <a:endParaRPr/>
          </a:p>
          <a:p>
            <a:r>
              <a:rPr lang="ru-RU" sz="2500">
                <a:solidFill>
                  <a:srgbClr val="000000"/>
                </a:solidFill>
                <a:latin typeface="Calibri"/>
                <a:hlinkClick r:id="rId16"/>
              </a:rPr>
              <a:t>www.dostavka.ru</a:t>
            </a:r>
            <a:endParaRPr/>
          </a:p>
          <a:p>
            <a:r>
              <a:rPr lang="ru-RU" sz="2500">
                <a:solidFill>
                  <a:srgbClr val="000000"/>
                </a:solidFill>
                <a:latin typeface="Calibri"/>
                <a:hlinkClick r:id="rId17"/>
              </a:rPr>
              <a:t>www.pleer.ru</a:t>
            </a:r>
            <a:endParaRPr/>
          </a:p>
          <a:p>
            <a:r>
              <a:rPr lang="ru-RU" sz="2500">
                <a:solidFill>
                  <a:srgbClr val="000000"/>
                </a:solidFill>
                <a:latin typeface="Calibri"/>
                <a:hlinkClick r:id="rId18"/>
              </a:rPr>
              <a:t>www.my</a:t>
            </a:r>
            <a:r>
              <a:rPr lang="ru-RU" sz="2500">
                <a:solidFill>
                  <a:srgbClr val="000000"/>
                </a:solidFill>
                <a:latin typeface="Calibri"/>
                <a:hlinkClick r:id="rId19"/>
              </a:rPr>
              <a:t>-</a:t>
            </a:r>
            <a:r>
              <a:rPr lang="ru-RU" sz="2500">
                <a:solidFill>
                  <a:srgbClr val="000000"/>
                </a:solidFill>
                <a:latin typeface="Calibri"/>
                <a:hlinkClick r:id="rId20"/>
              </a:rPr>
              <a:t>shop.ru</a:t>
            </a:r>
            <a:endParaRPr/>
          </a:p>
          <a:p>
            <a:r>
              <a:rPr lang="ru-RU" sz="2500">
                <a:solidFill>
                  <a:srgbClr val="000000"/>
                </a:solidFill>
                <a:latin typeface="Calibri"/>
                <a:hlinkClick r:id="rId21"/>
              </a:rPr>
              <a:t>www.read.ru</a:t>
            </a:r>
            <a:endParaRPr/>
          </a:p>
          <a:p>
            <a:r>
              <a:rPr lang="ru-RU" sz="2500">
                <a:solidFill>
                  <a:srgbClr val="000000"/>
                </a:solidFill>
                <a:latin typeface="Calibri"/>
                <a:hlinkClick r:id="rId22"/>
              </a:rPr>
              <a:t>www.kniga.ru</a:t>
            </a:r>
            <a:endParaRPr/>
          </a:p>
          <a:p>
            <a:r>
              <a:rPr lang="ru-RU" sz="2500">
                <a:solidFill>
                  <a:srgbClr val="000000"/>
                </a:solidFill>
                <a:latin typeface="Calibri"/>
                <a:hlinkClick r:id="rId23"/>
              </a:rPr>
              <a:t>www.royalvideo.ru</a:t>
            </a:r>
            <a:endParaRPr/>
          </a:p>
          <a:p>
            <a:r>
              <a:rPr lang="ru-RU" sz="2500">
                <a:solidFill>
                  <a:srgbClr val="000000"/>
                </a:solidFill>
                <a:latin typeface="Calibri"/>
                <a:hlinkClick r:id="rId24"/>
              </a:rPr>
              <a:t>www.uti</a:t>
            </a:r>
            <a:r>
              <a:rPr lang="ru-RU" sz="2500">
                <a:solidFill>
                  <a:srgbClr val="000000"/>
                </a:solidFill>
                <a:latin typeface="Calibri"/>
                <a:hlinkClick r:id="rId25"/>
              </a:rPr>
              <a:t>-</a:t>
            </a:r>
            <a:r>
              <a:rPr lang="ru-RU" sz="2500">
                <a:solidFill>
                  <a:srgbClr val="000000"/>
                </a:solidFill>
                <a:latin typeface="Calibri"/>
                <a:hlinkClick r:id="rId26"/>
              </a:rPr>
              <a:t>office.ru</a:t>
            </a:r>
            <a:endParaRPr/>
          </a:p>
          <a:p>
            <a:r>
              <a:rPr lang="ru-RU" sz="2500">
                <a:solidFill>
                  <a:srgbClr val="000000"/>
                </a:solidFill>
                <a:latin typeface="Calibri"/>
                <a:hlinkClick r:id="rId27"/>
              </a:rPr>
              <a:t>www.bolero.ru</a:t>
            </a:r>
            <a:endParaRPr/>
          </a:p>
          <a:p>
            <a:r>
              <a:rPr lang="ru-RU" sz="2500">
                <a:solidFill>
                  <a:srgbClr val="000000"/>
                </a:solidFill>
                <a:latin typeface="Calibri"/>
                <a:hlinkClick r:id="rId28"/>
              </a:rPr>
              <a:t>www.stol</a:t>
            </a:r>
            <a:r>
              <a:rPr lang="ru-RU" sz="2500">
                <a:solidFill>
                  <a:srgbClr val="000000"/>
                </a:solidFill>
                <a:latin typeface="Calibri"/>
                <a:hlinkClick r:id="rId29"/>
              </a:rPr>
              <a:t>-</a:t>
            </a:r>
            <a:r>
              <a:rPr lang="ru-RU" sz="2500">
                <a:solidFill>
                  <a:srgbClr val="000000"/>
                </a:solidFill>
                <a:latin typeface="Calibri"/>
                <a:hlinkClick r:id="rId30"/>
              </a:rPr>
              <a:t>zakazov.ru</a:t>
            </a:r>
            <a:endParaRPr/>
          </a:p>
          <a:p>
            <a:endParaRPr/>
          </a:p>
        </p:txBody>
      </p:sp>
      <p:sp>
        <p:nvSpPr>
          <p:cNvPr id="33" name="CustomShape 5"/>
          <p:cNvSpPr/>
          <p:nvPr/>
        </p:nvSpPr>
        <p:spPr>
          <a:xfrm>
            <a:off x="4413960" y="980640"/>
            <a:ext cx="3942000" cy="547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000">
                <a:solidFill>
                  <a:srgbClr val="000000"/>
                </a:solidFill>
                <a:latin typeface="Calibri"/>
              </a:rPr>
              <a:t>С доставкой – 60%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stomShape 1"/>
          <p:cNvSpPr/>
          <p:nvPr/>
        </p:nvSpPr>
        <p:spPr>
          <a:xfrm>
            <a:off x="-74880" y="2880"/>
            <a:ext cx="8907480" cy="639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3600">
                <a:solidFill>
                  <a:srgbClr val="ff0000"/>
                </a:solidFill>
                <a:latin typeface="Calibri"/>
              </a:rPr>
              <a:t>П</a:t>
            </a:r>
            <a:r>
              <a:rPr b="1" lang="ru-RU" sz="3600">
                <a:solidFill>
                  <a:srgbClr val="000000"/>
                </a:solidFill>
                <a:latin typeface="Calibri"/>
              </a:rPr>
              <a:t>опулярные категории в Сибири</a:t>
            </a:r>
            <a:endParaRPr/>
          </a:p>
        </p:txBody>
      </p:sp>
      <p:sp>
        <p:nvSpPr>
          <p:cNvPr id="35" name="TextShape 2"/>
          <p:cNvSpPr txBox="1"/>
          <p:nvPr/>
        </p:nvSpPr>
        <p:spPr>
          <a:xfrm>
            <a:off x="457200" y="1285920"/>
            <a:ext cx="8229240" cy="507168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Сотовые телефоны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Ноутбуки, настольные компьютеры, планшеты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Книги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Цифровые фотоаппараты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Телевизоры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Игрушки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Шины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Холодильники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Плееры, устройства для чтения книг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Автомагнитолы, GPS-навигаторы, видеорегистраторы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Shape 1"/>
          <p:cNvSpPr txBox="1"/>
          <p:nvPr/>
        </p:nvSpPr>
        <p:spPr>
          <a:xfrm>
            <a:off x="683640" y="764640"/>
            <a:ext cx="6982200" cy="48240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4800">
                <a:solidFill>
                  <a:srgbClr val="000000"/>
                </a:solidFill>
                <a:latin typeface="Calibri"/>
              </a:rPr>
              <a:t>Основные сценарии покупок с помощью торговых площадок</a:t>
            </a:r>
            <a:endParaRPr/>
          </a:p>
        </p:txBody>
      </p:sp>
    </p:spTree>
  </p:cSld>
</p:sld>
</file>

<file path=ppt/slides/slide9.xml><?xml version="1.0" encoding="UTF-8" standalone="yes"?>
<p:sld xmlns:a="http://schemas.openxmlformats.org/drawingml/2006/main" xmlns:p="http://schemas.openxmlformats.org/presentationml/2006/main" xmlns:r="http://schemas.openxmlformats.org/officeDocument/2006/relationships"><p:cSld><p:spTree><p:nvGrpSpPr>        <p:cNvPr id="1" name=""/>        <p:cNvGrpSpPr/>        <p:nvPr/>      </p:nvGrpSpPr>      <p:grpSpPr>        <a:xfrm>          <a:off x="0" y="0"/>          <a:ext cx="0" cy="0"/>          <a:chOff x="0" y="0"/>          <a:chExt cx="0" cy="0"/>        </a:xfrm>      </p:grpSpPr><p:sp><p:nvSpPr><p:cNvPr id="37" name="CustomShape 1"/><p:cNvSpPr/><p:nvPr/></p:nvSpPr><p:spPr><a:xfrm><a:off x="0" y="228600"/><a:ext cx="8305560" cy="599760"/></a:xfrm><a:prstGeom prst="rect"><a:avLst></a:avLst></a:prstGeom></p:spPr><p:txBody><a:bodyPr anchor="b" bIns="72000" lIns="900000" rIns="0" tIns="0"/><a:p><a:pPr algn="ctr"></a:pPr><a:r><a:rPr b="1" lang="ru-RU" sz="3200"><a:solidFill><a:srgbClr val="ff0000"/></a:solidFill><a:latin typeface="Calibri"/></a:rPr><a:t>О</a:t></a:r><a:r><a:rPr b="1" lang="ru-RU" sz="3200"><a:solidFill><a:srgbClr val="000000"/></a:solidFill><a:latin typeface="Calibri"/></a:rPr><a:t>т пользователя к покупателю</a:t></a:r><a:endParaRPr/></a:p></p:txBody></p:sp><p:sp><p:nvSpPr><p:cNvPr id="38" name="CustomShape 2"/><p:cNvSpPr/><p:nvPr/></p:nvSpPr><p:spPr><a:xfrm><a:off x="379440" y="2948400"/><a:ext cx="3244680" cy="882360"/></a:xfrm><a:prstGeom prst="rect"><a:avLst></a:avLst></a:prstGeom></p:spPr><p:txBody><a:bodyPr bIns="45000" lIns="90000" rIns="90000" tIns="45000"/><a:p><a:r><a:rPr lang="ru-RU" sz="2600"></a:rPr><a:t>Выбор товара, отзывы, сравнение</a:t></a:r><a:endParaRPr/></a:p></p:txBody></p:sp><p:sp><p:nvSpPr><p:cNvPr id="39" name="CustomShape 3"/><p:cNvSpPr/><p:nvPr/></p:nvSpPr><p:spPr><a:xfrm><a:off x="4303800" y="3464280"/><a:ext cx="3546720" cy="1278360"/></a:xfrm><a:prstGeom prst="rect"><a:avLst></a:avLst></a:prstGeom></p:spPr><p:txBody><a:bodyPr bIns="45000" lIns="90000" rIns="90000" tIns="45000"/><a:p><a:r><a:rPr lang="ru-RU" sz="2600"></a:rPr><a:t>Выбор магазина, отзывы, сравнение цен</a:t></a:r><a:endParaRPr/></a:p></p:txBody></p:sp><p:sp><p:nvSpPr><p:cNvPr id="40" name="CustomShape 4"/><p:cNvSpPr/><p:nvPr/></p:nvSpPr><p:spPr><a:xfrm><a:off x="228600" y="2819520"/><a:ext cx="7848360" cy="1676160"/></a:xfrm><a:prstGeom prst="rect"><a:avLst></a:avLst></a:prstGeom><a:ln w="38160"><a:solidFill><a:srgbClr val="d99694"/></a:solidFill><a:round/></a:ln></p:spPr></p:sp><p:sp><p:nvSpPr><p:cNvPr id="41" name="CustomShape 5"/><p:cNvSpPr/><p:nvPr/></p:nvSpPr><p:spPr><a:xfrm><a:off x="5562720" y="2895480"/><a:ext cx="2406240" cy="364680"/></a:xfrm><a:prstGeom prst="rect"><a:avLst></a:avLst></a:prstGeom></p:spPr><p:txBody><a:bodyPr bIns="45000" lIns="90000" rIns="90000" tIns="45000"/><a:p><a:r><a:rPr lang="ru-RU"><a:solidFill><a:srgbClr val="808080"/></a:solidFill></a:rPr><a:t>Торговая площадка</a:t></a:r><a:endParaRPr/></a:p></p:txBody></p:sp><p:sp><p:nvSpPr><p:cNvPr id="42" name="CustomShape 6"/><p:cNvSpPr/><p:nvPr/></p:nvSpPr><p:spPr><a:xfrm><a:off x="608040" y="1390680"/><a:ext cx="2973240" cy="486360"/></a:xfrm><a:prstGeom prst="rect"><a:avLst></a:avLst></a:prstGeom></p:spPr><p:txBody><a:bodyPr bIns="45000" lIns="90000" rIns="90000" tIns="45000"/><a:p><a:r><a:rPr lang="ru-RU" sz="2600"></a:rPr><a:t>Нужен телефон</a:t></a:r><a:endParaRPr/></a:p></p:txBody></p:sp><p:sp><p:nvSpPr><p:cNvPr id="43" name="CustomShape 7"/><p:cNvSpPr/><p:nvPr/></p:nvSpPr><p:spPr><a:xfrm><a:off x="3352680" y="1295280"/><a:ext cx="1773000" cy="364680"/></a:xfrm><a:prstGeom prst="rect"><a:avLst></a:avLst></a:prstGeom></p:spPr><p:txBody><a:bodyPr bIns="45000" lIns="90000" rIns="90000" tIns="45000"/><a:p><a:r><a:rPr lang="ru-RU"><a:solidFill><a:srgbClr val="808080"/></a:solidFill></a:rPr><a:t>Пользователь</a:t></a:r><a:endParaRPr/></a:p></p:txBody></p:sp><p:sp><p:nvSpPr><p:cNvPr id="44" name="CustomShape 8"/><p:cNvSpPr/><p:nvPr/></p:nvSpPr><p:spPr><a:xfrm><a:off x="380880" y="1143000"/><a:ext cx="4800240" cy="1066320"/></a:xfrm><a:prstGeom prst="rect"><a:avLst></a:avLst></a:prstGeom><a:ln w="38160"><a:solidFill><a:srgbClr val="d99694"/></a:solidFill><a:round/></a:ln></p:spPr></p:sp><p:sp><p:nvSpPr><p:cNvPr id="45" name="CustomShape 9"/><p:cNvSpPr/><p:nvPr/></p:nvSpPr><p:spPr><a:xfrm><a:off x="370800" y="5117040"/><a:ext cx="3326760" cy="1278360"/></a:xfrm><a:prstGeom prst="rect"><a:avLst></a:avLst></a:prstGeom></p:spPr><p:txBody><a:bodyPr bIns="45000" lIns="90000" rIns="90000" tIns="45000"/><a:p><a:r><a:rPr lang="ru-RU" sz="2600"></a:rPr><a:t>Оформление заказа, доставка, оплата</a:t></a:r><a:endParaRPr/></a:p></p:txBody></p:sp><p:sp><p:nvSpPr><p:cNvPr id="46" name="CustomShape 10"/><p:cNvSpPr/><p:nvPr/></p:nvSpPr><p:spPr><a:xfrm><a:off x="3657600" y="5105520"/><a:ext cx="1309320" cy="364680"/></a:xfrm><a:prstGeom prst="rect"><a:avLst></a:avLst></a:prstGeom></p:spPr><p:txBody><a:bodyPr bIns="45000" lIns="90000" rIns="90000" tIns="45000"/><a:p><a:r><a:rPr lang="ru-RU"><a:solidFill><a:srgbClr val="808080"/></a:solidFill></a:rPr><a:t>Магазин</a:t></a:r><a:endParaRPr/></a:p></p:txBody></p:sp><p:sp><p:nvSpPr><p:cNvPr id="47" name="CustomShape 11"/><p:cNvSpPr/><p:nvPr/></p:nvSpPr><p:spPr><a:xfrm><a:off x="152280" y="5029200"/><a:ext cx="4800240" cy="1141200"/></a:xfrm><a:prstGeom prst="rect"><a:avLst></a:avLst></a:prstGeom><a:ln w="38160"><a:solidFill><a:srgbClr val="d99694"/></a:solidFill><a:round/></a:ln></p:spPr></p:sp><p:cxnSp><p:nvCxnSpPr><p:cNvPr id="48" name="Line 12"/><p:cNvCxnSpPr></p:cNvCxnSpPr><p:nvPr/></p:nvCxnSpPr><p:spPr><1pic:xfrm><a:off x="1979280" y="2211120"/><a:ext cx="3600" cy="610200"/></1pic:xfrm><a:prstGeom prst="straightConnector1"><a:avLst/></a:prstGeom><a:ln w="50760"><a:solidFill><a:srgbClr val="008000"/></a:solidFill><a:round/><a:tailEnd len="med" type="triangle" w="med"/></a:ln></p:spPr></p:cxnSp><p:cxnSp><p:nvCxnSpPr><p:cNvPr id="49" name="Line 13"/><p:cNvCxnSpPr></p:cNvCxnSpPr><p:nvPr/></p:nvCxnSpPr><p:spPr><xfrm><a:off x="3200400" y="3429000"/><a:ext cx="990720" cy="609840"/></xfrm><a:prstGeom prst="straightConnector1"><a:avLst/></a:prstGeom><a:ln w="50760"><a:solidFill><a:srgbClr val="008000"/></a:solidFill><a:round/><a:tailEnd len="med" type="triangle" w="med"/></a:ln></p:spPr></p:cxnSp><p:cxnSp><p:nvCxnSpPr><p:cNvPr id="50" name="Line 14"/><p:cNvCxnSpPr></p:cNvCxnSpPr><p:nvPr/></p:nvCxnSpPr><p:spPr><1pic:xfrm><a:off x="4572000" y="4573440"/><a:ext cx="1800" cy="379800"/></1pic:xfrm><a:prstGeom prst="straightConnector1"><a:avLst/></a:prstGeom><a:ln w="50760"><a:solidFill><a:srgbClr val="008000"/></a:solidFill><a:round/><a:tailEnd len="med" type="triangle" w="med"/></a:ln></p:spPr></p:cxnSp><p:sp><p:nvSpPr><p:cNvPr id="51" name="CustomShape 15"/><p:cNvSpPr/><p:nvPr/></p:nvSpPr><p:spPr><a:xfrm><a:off x="5590440" y="5245920"/><a:ext cx="1419840" cy="486360"/></a:xfrm><a:prstGeom prst="rect"><a:avLst></a:avLst></a:prstGeom></p:spPr><p:txBody><a:bodyPr bIns="45000" lIns="90000" rIns="90000" tIns="45000"/><a:p><a:r><a:rPr lang="ru-RU" sz="2600"></a:rPr><a:t>Купил!</a:t></a:r><a:endParaRPr/></a:p></p:txBody></p:sp><p:sp><p:nvSpPr><p:cNvPr id="52" name="CustomShape 16"/><p:cNvSpPr/><p:nvPr/></p:nvSpPr><p:spPr><a:xfrm><a:off x="6781680" y="5257800"/><a:ext cx="1676160" cy="364680"/></a:xfrm><a:prstGeom prst="rect"><a:avLst></a:avLst></a:prstGeom></p:spPr><p:txBody><a:bodyPr bIns="45000" lIns="90000" rIns="90000" tIns="45000"/><a:p><a:r><a:rPr lang="ru-RU"><a:solidFill><a:srgbClr val="808080"/></a:solidFill></a:rPr><a:t>Покупатель</a:t></a:r><a:endParaRPr/></a:p></p:txBody></p:sp><p:sp><p:nvSpPr><p:cNvPr id="53" name="CustomShape 17"/><p:cNvSpPr/><p:nvPr/></p:nvSpPr><p:spPr><a:xfrm><a:off x="5410080" y="5181480"/><a:ext cx="2971440" cy="837720"/></a:xfrm><a:prstGeom prst="rect"><a:avLst></a:avLst></a:prstGeom><a:ln w="38160"><a:solidFill><a:srgbClr val="d99694"/></a:solidFill><a:round/></a:ln></p:spPr></p:sp><p:cxnSp><p:nvCxnSpPr><p:cNvPr id="54" name="Line 18"/><p:cNvCxnSpPr></p:cNvCxnSpPr><p:nvPr/></p:nvCxnSpPr><p:spPr><xfrm><a:off x="5029200" y="5486400"/><a:ext cx="379440" cy="1800"/></xfrm><a:prstGeom prst="straightConnector1"><a:avLst/></a:prstGeom><a:ln w="50760"><a:solidFill><a:srgbClr val="008000"/></a:solidFill><a:round/><a:tailEnd len="med" type="triangle" w="med"/></a:ln></p:spPr></p:cxnSp></p:spTree></p:cSld>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